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notesMasterIdLst>
    <p:notesMasterId r:id="rId20"/>
  </p:notesMasterIdLst>
  <p:sldIdLst>
    <p:sldId id="280" r:id="rId3"/>
    <p:sldId id="293" r:id="rId4"/>
    <p:sldId id="260" r:id="rId5"/>
    <p:sldId id="262" r:id="rId6"/>
    <p:sldId id="294" r:id="rId7"/>
    <p:sldId id="295" r:id="rId8"/>
    <p:sldId id="306" r:id="rId9"/>
    <p:sldId id="307" r:id="rId10"/>
    <p:sldId id="296" r:id="rId11"/>
    <p:sldId id="297" r:id="rId12"/>
    <p:sldId id="298" r:id="rId13"/>
    <p:sldId id="299" r:id="rId14"/>
    <p:sldId id="300" r:id="rId15"/>
    <p:sldId id="304" r:id="rId16"/>
    <p:sldId id="303" r:id="rId17"/>
    <p:sldId id="308" r:id="rId18"/>
    <p:sldId id="287" r:id="rId19"/>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58" autoAdjust="0"/>
    <p:restoredTop sz="84455" autoAdjust="0"/>
  </p:normalViewPr>
  <p:slideViewPr>
    <p:cSldViewPr snapToGrid="0" snapToObjects="1">
      <p:cViewPr varScale="1">
        <p:scale>
          <a:sx n="54" d="100"/>
          <a:sy n="54" d="100"/>
        </p:scale>
        <p:origin x="42" y="3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10.png>
</file>

<file path=ppt/media/image11.png>
</file>

<file path=ppt/media/image12.JPG>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D08660-CB55-4E06-A1C5-20B6D09B247E}" type="datetimeFigureOut">
              <a:rPr lang="zh-CN" altLang="en-US" smtClean="0"/>
              <a:t>2017/3/16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148CE3-E46F-4D5D-87CA-8F09D50D25EC}" type="slidenum">
              <a:rPr lang="zh-CN" altLang="en-US" smtClean="0"/>
              <a:t>‹#›</a:t>
            </a:fld>
            <a:endParaRPr lang="zh-CN" altLang="en-US"/>
          </a:p>
        </p:txBody>
      </p:sp>
    </p:spTree>
    <p:extLst>
      <p:ext uri="{BB962C8B-B14F-4D97-AF65-F5344CB8AC3E}">
        <p14:creationId xmlns:p14="http://schemas.microsoft.com/office/powerpoint/2010/main" val="19119297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选择原因：在爬虫的时候碰到很多数据，虽然有现成的</a:t>
            </a:r>
            <a:r>
              <a:rPr lang="en-US" altLang="zh-CN" dirty="0" smtClean="0"/>
              <a:t>HTML</a:t>
            </a:r>
            <a:r>
              <a:rPr lang="zh-CN" altLang="en-US" dirty="0" smtClean="0"/>
              <a:t>解析工具比如</a:t>
            </a:r>
            <a:r>
              <a:rPr lang="en-US" altLang="zh-CN" dirty="0" err="1" smtClean="0"/>
              <a:t>beautifulsoup</a:t>
            </a:r>
            <a:r>
              <a:rPr lang="zh-CN" altLang="en-US" dirty="0" smtClean="0"/>
              <a:t>，利用标签</a:t>
            </a:r>
            <a:r>
              <a:rPr lang="en-US" altLang="zh-CN" dirty="0" err="1" smtClean="0"/>
              <a:t>xpath</a:t>
            </a:r>
            <a:r>
              <a:rPr lang="zh-CN" altLang="en-US" dirty="0" smtClean="0"/>
              <a:t>和</a:t>
            </a:r>
            <a:r>
              <a:rPr lang="en-US" altLang="zh-CN" dirty="0" err="1" smtClean="0"/>
              <a:t>css</a:t>
            </a:r>
            <a:r>
              <a:rPr lang="zh-CN" altLang="en-US" dirty="0" smtClean="0"/>
              <a:t>标记去定位数据，但是存在无法使用的情况，这个时候如果直接写字符处理的代码就非常麻烦，需要用正则表达式进行提取，这样就方便快捷</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1</a:t>
            </a:fld>
            <a:endParaRPr lang="zh-CN" altLang="en-US"/>
          </a:p>
        </p:txBody>
      </p:sp>
    </p:spTree>
    <p:extLst>
      <p:ext uri="{BB962C8B-B14F-4D97-AF65-F5344CB8AC3E}">
        <p14:creationId xmlns:p14="http://schemas.microsoft.com/office/powerpoint/2010/main" val="1228382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Match</a:t>
            </a:r>
            <a:r>
              <a:rPr lang="zh-CN" altLang="en-US" dirty="0" smtClean="0"/>
              <a:t>对象提供了丰富的属性和方法，供调用。</a:t>
            </a:r>
            <a:endParaRPr lang="en-US" altLang="zh-CN" dirty="0" smtClean="0"/>
          </a:p>
          <a:p>
            <a:r>
              <a:rPr lang="zh-CN" altLang="en-US" dirty="0" smtClean="0"/>
              <a:t>这里定义了三个分组，编号分别是</a:t>
            </a:r>
            <a:r>
              <a:rPr lang="en-US" altLang="zh-CN" dirty="0" smtClean="0"/>
              <a:t>1</a:t>
            </a:r>
            <a:r>
              <a:rPr lang="zh-CN" altLang="en-US" dirty="0" smtClean="0"/>
              <a:t>。</a:t>
            </a:r>
            <a:r>
              <a:rPr lang="en-US" altLang="zh-CN" dirty="0" smtClean="0"/>
              <a:t>2</a:t>
            </a:r>
            <a:r>
              <a:rPr lang="zh-CN" altLang="en-US" dirty="0" smtClean="0"/>
              <a:t>。</a:t>
            </a:r>
            <a:r>
              <a:rPr lang="en-US" altLang="zh-CN" dirty="0" smtClean="0"/>
              <a:t>Sign</a:t>
            </a:r>
            <a:r>
              <a:rPr lang="zh-CN" altLang="en-US" dirty="0" smtClean="0"/>
              <a:t>，注意：编号</a:t>
            </a:r>
            <a:r>
              <a:rPr lang="en-US" altLang="zh-CN" dirty="0" smtClean="0"/>
              <a:t>0</a:t>
            </a:r>
            <a:r>
              <a:rPr lang="zh-CN" altLang="en-US" dirty="0" smtClean="0"/>
              <a:t>表示整个匹配的字串</a:t>
            </a:r>
            <a:endParaRPr lang="en-US" altLang="zh-CN" dirty="0" smtClean="0"/>
          </a:p>
          <a:p>
            <a:r>
              <a:rPr lang="zh-CN" altLang="en-US" dirty="0" smtClean="0"/>
              <a:t>（</a:t>
            </a:r>
            <a:r>
              <a:rPr lang="en-US" altLang="zh-CN" dirty="0" smtClean="0"/>
              <a:t>&lt;sign&gt;.</a:t>
            </a:r>
            <a:r>
              <a:rPr lang="zh-CN" altLang="en-US" dirty="0" smtClean="0"/>
              <a:t>*）这里的</a:t>
            </a:r>
            <a:r>
              <a:rPr lang="en-US" altLang="zh-CN" dirty="0" smtClean="0"/>
              <a:t>sign</a:t>
            </a:r>
            <a:r>
              <a:rPr lang="zh-CN" altLang="en-US" dirty="0" smtClean="0"/>
              <a:t>作用：将（。*）分组命名为</a:t>
            </a:r>
            <a:r>
              <a:rPr lang="en-US" altLang="zh-CN" dirty="0" smtClean="0"/>
              <a:t>sign</a:t>
            </a:r>
          </a:p>
          <a:p>
            <a:r>
              <a:rPr lang="en-US" altLang="zh-CN" dirty="0" smtClean="0"/>
              <a:t>Groups()=group(0)</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10</a:t>
            </a:fld>
            <a:endParaRPr lang="zh-CN" altLang="en-US"/>
          </a:p>
        </p:txBody>
      </p:sp>
    </p:spTree>
    <p:extLst>
      <p:ext uri="{BB962C8B-B14F-4D97-AF65-F5344CB8AC3E}">
        <p14:creationId xmlns:p14="http://schemas.microsoft.com/office/powerpoint/2010/main" val="29606558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DOTALL </a:t>
            </a:r>
            <a:r>
              <a:rPr lang="zh-CN" altLang="en-US" dirty="0" smtClean="0"/>
              <a:t>单行模式</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11</a:t>
            </a:fld>
            <a:endParaRPr lang="zh-CN" altLang="en-US"/>
          </a:p>
        </p:txBody>
      </p:sp>
    </p:spTree>
    <p:extLst>
      <p:ext uri="{BB962C8B-B14F-4D97-AF65-F5344CB8AC3E}">
        <p14:creationId xmlns:p14="http://schemas.microsoft.com/office/powerpoint/2010/main" val="1194973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下面是</a:t>
            </a:r>
            <a:r>
              <a:rPr lang="en-US" altLang="zh-CN" dirty="0" smtClean="0"/>
              <a:t>Pattern</a:t>
            </a:r>
            <a:r>
              <a:rPr lang="zh-CN" altLang="en-US" dirty="0" smtClean="0"/>
              <a:t>对象的实例方法</a:t>
            </a:r>
            <a:endParaRPr lang="en-US" altLang="zh-CN" dirty="0" smtClean="0"/>
          </a:p>
          <a:p>
            <a:r>
              <a:rPr lang="zh-CN" altLang="en-US" dirty="0" smtClean="0"/>
              <a:t>需要特别说明的是：</a:t>
            </a:r>
            <a:r>
              <a:rPr lang="en-US" altLang="zh-CN" dirty="0" smtClean="0"/>
              <a:t>match </a:t>
            </a:r>
            <a:r>
              <a:rPr lang="zh-CN" altLang="en-US" dirty="0" smtClean="0"/>
              <a:t>和 </a:t>
            </a:r>
            <a:r>
              <a:rPr lang="en-US" altLang="zh-CN" dirty="0" smtClean="0"/>
              <a:t>search</a:t>
            </a:r>
          </a:p>
          <a:p>
            <a:r>
              <a:rPr lang="en-US" altLang="zh-CN" dirty="0" smtClean="0"/>
              <a:t>Match</a:t>
            </a:r>
            <a:r>
              <a:rPr lang="zh-CN" altLang="en-US" dirty="0" smtClean="0"/>
              <a:t>只从头迭代一次，</a:t>
            </a:r>
            <a:r>
              <a:rPr lang="en-US" altLang="zh-CN" dirty="0" smtClean="0"/>
              <a:t>search</a:t>
            </a:r>
            <a:r>
              <a:rPr lang="zh-CN" altLang="en-US" dirty="0" smtClean="0"/>
              <a:t>从每个位置向后迭代一次</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12</a:t>
            </a:fld>
            <a:endParaRPr lang="zh-CN" altLang="en-US"/>
          </a:p>
        </p:txBody>
      </p:sp>
    </p:spTree>
    <p:extLst>
      <p:ext uri="{BB962C8B-B14F-4D97-AF65-F5344CB8AC3E}">
        <p14:creationId xmlns:p14="http://schemas.microsoft.com/office/powerpoint/2010/main" val="9458833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b="1" dirty="0" smtClean="0">
                <a:solidFill>
                  <a:srgbClr val="000000"/>
                </a:solidFill>
                <a:latin typeface="Verdana" panose="020B0604030504040204" pitchFamily="34" charset="0"/>
              </a:rPr>
              <a:t>split(pattern, string, </a:t>
            </a:r>
            <a:r>
              <a:rPr lang="en-US" altLang="zh-CN" b="1" dirty="0" err="1" smtClean="0">
                <a:solidFill>
                  <a:srgbClr val="000000"/>
                </a:solidFill>
                <a:latin typeface="Verdana" panose="020B0604030504040204" pitchFamily="34" charset="0"/>
              </a:rPr>
              <a:t>maxsplit</a:t>
            </a:r>
            <a:r>
              <a:rPr lang="en-US" altLang="zh-CN" b="1" dirty="0" smtClean="0">
                <a:solidFill>
                  <a:srgbClr val="000000"/>
                </a:solidFill>
                <a:latin typeface="Verdana" panose="020B0604030504040204" pitchFamily="34" charset="0"/>
              </a:rPr>
              <a:t>=0, flags=0):</a:t>
            </a:r>
            <a:br>
              <a:rPr lang="en-US" altLang="zh-CN" b="1" dirty="0" smtClean="0">
                <a:solidFill>
                  <a:srgbClr val="000000"/>
                </a:solidFill>
                <a:latin typeface="Verdana" panose="020B0604030504040204" pitchFamily="34" charset="0"/>
              </a:rPr>
            </a:br>
            <a:r>
              <a:rPr lang="zh-CN" altLang="en-US" dirty="0" smtClean="0">
                <a:solidFill>
                  <a:srgbClr val="000000"/>
                </a:solidFill>
                <a:latin typeface="Verdana" panose="020B0604030504040204" pitchFamily="34" charset="0"/>
              </a:rPr>
              <a:t>按照能够匹配的子串将</a:t>
            </a:r>
            <a:r>
              <a:rPr lang="en-US" altLang="zh-CN" dirty="0" smtClean="0">
                <a:solidFill>
                  <a:srgbClr val="000000"/>
                </a:solidFill>
                <a:latin typeface="Verdana" panose="020B0604030504040204" pitchFamily="34" charset="0"/>
              </a:rPr>
              <a:t>string</a:t>
            </a:r>
            <a:r>
              <a:rPr lang="zh-CN" altLang="en-US" dirty="0" smtClean="0">
                <a:solidFill>
                  <a:srgbClr val="000000"/>
                </a:solidFill>
                <a:latin typeface="Verdana" panose="020B0604030504040204" pitchFamily="34" charset="0"/>
              </a:rPr>
              <a:t>分割后返回列表。</a:t>
            </a:r>
            <a:r>
              <a:rPr lang="en-US" altLang="zh-CN" dirty="0" err="1" smtClean="0">
                <a:solidFill>
                  <a:srgbClr val="000000"/>
                </a:solidFill>
                <a:latin typeface="Verdana" panose="020B0604030504040204" pitchFamily="34" charset="0"/>
              </a:rPr>
              <a:t>maxsplit</a:t>
            </a:r>
            <a:r>
              <a:rPr lang="zh-CN" altLang="en-US" dirty="0" smtClean="0">
                <a:solidFill>
                  <a:srgbClr val="000000"/>
                </a:solidFill>
                <a:latin typeface="Verdana" panose="020B0604030504040204" pitchFamily="34" charset="0"/>
              </a:rPr>
              <a:t>用于指定最大分割次数，不指定将全部分割。 </a:t>
            </a:r>
            <a:endParaRPr lang="zh-CN" alt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1" dirty="0" err="1" smtClean="0">
                <a:solidFill>
                  <a:srgbClr val="000000"/>
                </a:solidFill>
                <a:latin typeface="Verdana" panose="020B0604030504040204" pitchFamily="34" charset="0"/>
              </a:rPr>
              <a:t>findall</a:t>
            </a:r>
            <a:r>
              <a:rPr lang="en-US" altLang="zh-CN" b="1" dirty="0" smtClean="0">
                <a:solidFill>
                  <a:srgbClr val="000000"/>
                </a:solidFill>
                <a:latin typeface="Verdana" panose="020B0604030504040204" pitchFamily="34" charset="0"/>
              </a:rPr>
              <a:t>(pattern, string, flags=0):</a:t>
            </a:r>
            <a:br>
              <a:rPr lang="en-US" altLang="zh-CN" b="1" dirty="0" smtClean="0">
                <a:solidFill>
                  <a:srgbClr val="000000"/>
                </a:solidFill>
                <a:latin typeface="Verdana" panose="020B0604030504040204" pitchFamily="34" charset="0"/>
              </a:rPr>
            </a:br>
            <a:r>
              <a:rPr lang="zh-CN" altLang="en-US" dirty="0" smtClean="0">
                <a:solidFill>
                  <a:srgbClr val="000000"/>
                </a:solidFill>
                <a:latin typeface="Verdana" panose="020B0604030504040204" pitchFamily="34" charset="0"/>
              </a:rPr>
              <a:t>搜索</a:t>
            </a:r>
            <a:r>
              <a:rPr lang="en-US" altLang="zh-CN" dirty="0" smtClean="0">
                <a:solidFill>
                  <a:srgbClr val="000000"/>
                </a:solidFill>
                <a:latin typeface="Verdana" panose="020B0604030504040204" pitchFamily="34" charset="0"/>
              </a:rPr>
              <a:t>string</a:t>
            </a:r>
            <a:r>
              <a:rPr lang="zh-CN" altLang="en-US" dirty="0" smtClean="0">
                <a:solidFill>
                  <a:srgbClr val="000000"/>
                </a:solidFill>
                <a:latin typeface="Verdana" panose="020B0604030504040204" pitchFamily="34" charset="0"/>
              </a:rPr>
              <a:t>，以列表形式返回全部能匹配的子串。</a:t>
            </a:r>
            <a:endParaRPr lang="zh-CN" altLang="en-US" dirty="0" smtClean="0"/>
          </a:p>
          <a:p>
            <a:r>
              <a:rPr lang="en-US" altLang="zh-CN" b="1" dirty="0" err="1" smtClean="0">
                <a:solidFill>
                  <a:srgbClr val="000000"/>
                </a:solidFill>
                <a:latin typeface="Verdana" panose="020B0604030504040204" pitchFamily="34" charset="0"/>
              </a:rPr>
              <a:t>finditer</a:t>
            </a:r>
            <a:r>
              <a:rPr lang="en-US" altLang="zh-CN" b="1" dirty="0" smtClean="0">
                <a:solidFill>
                  <a:srgbClr val="000000"/>
                </a:solidFill>
                <a:latin typeface="Verdana" panose="020B0604030504040204" pitchFamily="34" charset="0"/>
              </a:rPr>
              <a:t>(pattern, string, flags=0):</a:t>
            </a:r>
            <a:br>
              <a:rPr lang="en-US" altLang="zh-CN" b="1" dirty="0" smtClean="0">
                <a:solidFill>
                  <a:srgbClr val="000000"/>
                </a:solidFill>
                <a:latin typeface="Verdana" panose="020B0604030504040204" pitchFamily="34" charset="0"/>
              </a:rPr>
            </a:br>
            <a:r>
              <a:rPr lang="zh-CN" altLang="en-US" dirty="0" smtClean="0">
                <a:solidFill>
                  <a:srgbClr val="000000"/>
                </a:solidFill>
                <a:latin typeface="Verdana" panose="020B0604030504040204" pitchFamily="34" charset="0"/>
              </a:rPr>
              <a:t>搜索</a:t>
            </a:r>
            <a:r>
              <a:rPr lang="en-US" altLang="zh-CN" dirty="0" smtClean="0">
                <a:solidFill>
                  <a:srgbClr val="000000"/>
                </a:solidFill>
                <a:latin typeface="Verdana" panose="020B0604030504040204" pitchFamily="34" charset="0"/>
              </a:rPr>
              <a:t>string</a:t>
            </a:r>
            <a:r>
              <a:rPr lang="zh-CN" altLang="en-US" dirty="0" smtClean="0">
                <a:solidFill>
                  <a:srgbClr val="000000"/>
                </a:solidFill>
                <a:latin typeface="Verdana" panose="020B0604030504040204" pitchFamily="34" charset="0"/>
              </a:rPr>
              <a:t>，返回一个顺序访问每一个匹配结果（</a:t>
            </a:r>
            <a:r>
              <a:rPr lang="en-US" altLang="zh-CN" dirty="0" smtClean="0">
                <a:solidFill>
                  <a:srgbClr val="000000"/>
                </a:solidFill>
                <a:latin typeface="Verdana" panose="020B0604030504040204" pitchFamily="34" charset="0"/>
              </a:rPr>
              <a:t>Match</a:t>
            </a:r>
            <a:r>
              <a:rPr lang="zh-CN" altLang="en-US" dirty="0" smtClean="0">
                <a:solidFill>
                  <a:srgbClr val="000000"/>
                </a:solidFill>
                <a:latin typeface="Verdana" panose="020B0604030504040204" pitchFamily="34" charset="0"/>
              </a:rPr>
              <a:t>对象）的迭代器</a:t>
            </a:r>
            <a:endParaRPr lang="en-US" altLang="zh-CN" dirty="0" smtClean="0">
              <a:solidFill>
                <a:srgbClr val="000000"/>
              </a:solidFill>
              <a:latin typeface="Verdana" panose="020B0604030504040204" pitchFamily="34" charset="0"/>
            </a:endParaRPr>
          </a:p>
          <a:p>
            <a:r>
              <a:rPr lang="en-US" altLang="zh-CN" b="1" dirty="0" smtClean="0">
                <a:solidFill>
                  <a:srgbClr val="000000"/>
                </a:solidFill>
                <a:latin typeface="Verdana" panose="020B0604030504040204" pitchFamily="34" charset="0"/>
              </a:rPr>
              <a:t>sub(pattern, </a:t>
            </a:r>
            <a:r>
              <a:rPr lang="en-US" altLang="zh-CN" b="1" dirty="0" err="1" smtClean="0">
                <a:solidFill>
                  <a:srgbClr val="000000"/>
                </a:solidFill>
                <a:latin typeface="Verdana" panose="020B0604030504040204" pitchFamily="34" charset="0"/>
              </a:rPr>
              <a:t>repl</a:t>
            </a:r>
            <a:r>
              <a:rPr lang="en-US" altLang="zh-CN" b="1" dirty="0" smtClean="0">
                <a:solidFill>
                  <a:srgbClr val="000000"/>
                </a:solidFill>
                <a:latin typeface="Verdana" panose="020B0604030504040204" pitchFamily="34" charset="0"/>
              </a:rPr>
              <a:t>, string, count=0, flags=0):  </a:t>
            </a:r>
            <a:br>
              <a:rPr lang="en-US" altLang="zh-CN" b="1" dirty="0" smtClean="0">
                <a:solidFill>
                  <a:srgbClr val="000000"/>
                </a:solidFill>
                <a:latin typeface="Verdana" panose="020B0604030504040204" pitchFamily="34" charset="0"/>
              </a:rPr>
            </a:br>
            <a:r>
              <a:rPr lang="zh-CN" altLang="en-US" dirty="0" smtClean="0">
                <a:solidFill>
                  <a:srgbClr val="000000"/>
                </a:solidFill>
                <a:latin typeface="Verdana" panose="020B0604030504040204" pitchFamily="34" charset="0"/>
              </a:rPr>
              <a:t>使用</a:t>
            </a:r>
            <a:r>
              <a:rPr lang="en-US" altLang="zh-CN" dirty="0" err="1" smtClean="0">
                <a:solidFill>
                  <a:srgbClr val="000000"/>
                </a:solidFill>
                <a:latin typeface="Verdana" panose="020B0604030504040204" pitchFamily="34" charset="0"/>
              </a:rPr>
              <a:t>repl</a:t>
            </a:r>
            <a:r>
              <a:rPr lang="zh-CN" altLang="en-US" dirty="0" smtClean="0">
                <a:solidFill>
                  <a:srgbClr val="000000"/>
                </a:solidFill>
                <a:latin typeface="Verdana" panose="020B0604030504040204" pitchFamily="34" charset="0"/>
              </a:rPr>
              <a:t>替换</a:t>
            </a:r>
            <a:r>
              <a:rPr lang="en-US" altLang="zh-CN" dirty="0" smtClean="0">
                <a:solidFill>
                  <a:srgbClr val="000000"/>
                </a:solidFill>
                <a:latin typeface="Verdana" panose="020B0604030504040204" pitchFamily="34" charset="0"/>
              </a:rPr>
              <a:t>string</a:t>
            </a:r>
            <a:r>
              <a:rPr lang="zh-CN" altLang="en-US" dirty="0" smtClean="0">
                <a:solidFill>
                  <a:srgbClr val="000000"/>
                </a:solidFill>
                <a:latin typeface="Verdana" panose="020B0604030504040204" pitchFamily="34" charset="0"/>
              </a:rPr>
              <a:t>中每一个匹配的子串后返回替换后的字符串。 </a:t>
            </a:r>
            <a:r>
              <a:rPr lang="zh-CN" altLang="en-US" dirty="0" smtClean="0"/>
              <a:t/>
            </a:r>
            <a:br>
              <a:rPr lang="zh-CN" altLang="en-US" dirty="0" smtClean="0"/>
            </a:br>
            <a:r>
              <a:rPr lang="zh-CN" altLang="en-US" dirty="0" smtClean="0">
                <a:solidFill>
                  <a:srgbClr val="000000"/>
                </a:solidFill>
                <a:latin typeface="Verdana" panose="020B0604030504040204" pitchFamily="34" charset="0"/>
              </a:rPr>
              <a:t>当</a:t>
            </a:r>
            <a:r>
              <a:rPr lang="en-US" altLang="zh-CN" dirty="0" err="1" smtClean="0">
                <a:solidFill>
                  <a:srgbClr val="000000"/>
                </a:solidFill>
                <a:latin typeface="Verdana" panose="020B0604030504040204" pitchFamily="34" charset="0"/>
              </a:rPr>
              <a:t>repl</a:t>
            </a:r>
            <a:r>
              <a:rPr lang="zh-CN" altLang="en-US" dirty="0" smtClean="0">
                <a:solidFill>
                  <a:srgbClr val="000000"/>
                </a:solidFill>
                <a:latin typeface="Verdana" panose="020B0604030504040204" pitchFamily="34" charset="0"/>
              </a:rPr>
              <a:t>是一个字符串时，可以使用</a:t>
            </a:r>
            <a:r>
              <a:rPr lang="en-US" altLang="zh-CN" dirty="0" smtClean="0">
                <a:solidFill>
                  <a:srgbClr val="000000"/>
                </a:solidFill>
                <a:latin typeface="Verdana" panose="020B0604030504040204" pitchFamily="34" charset="0"/>
              </a:rPr>
              <a:t>\id</a:t>
            </a:r>
            <a:r>
              <a:rPr lang="zh-CN" altLang="en-US" dirty="0" smtClean="0">
                <a:solidFill>
                  <a:srgbClr val="000000"/>
                </a:solidFill>
                <a:latin typeface="Verdana" panose="020B0604030504040204" pitchFamily="34" charset="0"/>
              </a:rPr>
              <a:t>或</a:t>
            </a:r>
            <a:r>
              <a:rPr lang="en-US" altLang="zh-CN" dirty="0" smtClean="0">
                <a:solidFill>
                  <a:srgbClr val="000000"/>
                </a:solidFill>
                <a:latin typeface="Verdana" panose="020B0604030504040204" pitchFamily="34" charset="0"/>
              </a:rPr>
              <a:t>\g&lt;id&gt;</a:t>
            </a:r>
            <a:r>
              <a:rPr lang="zh-CN" altLang="en-US" dirty="0" smtClean="0">
                <a:solidFill>
                  <a:srgbClr val="000000"/>
                </a:solidFill>
                <a:latin typeface="Verdana" panose="020B0604030504040204" pitchFamily="34" charset="0"/>
              </a:rPr>
              <a:t>、</a:t>
            </a:r>
            <a:r>
              <a:rPr lang="en-US" altLang="zh-CN" dirty="0" smtClean="0">
                <a:solidFill>
                  <a:srgbClr val="000000"/>
                </a:solidFill>
                <a:latin typeface="Verdana" panose="020B0604030504040204" pitchFamily="34" charset="0"/>
              </a:rPr>
              <a:t>\g&lt;name&gt;</a:t>
            </a:r>
            <a:r>
              <a:rPr lang="zh-CN" altLang="en-US" dirty="0" smtClean="0">
                <a:solidFill>
                  <a:srgbClr val="000000"/>
                </a:solidFill>
                <a:latin typeface="Verdana" panose="020B0604030504040204" pitchFamily="34" charset="0"/>
              </a:rPr>
              <a:t>引用分组，但不能使用编号</a:t>
            </a:r>
            <a:r>
              <a:rPr lang="en-US" altLang="zh-CN" dirty="0" smtClean="0">
                <a:solidFill>
                  <a:srgbClr val="000000"/>
                </a:solidFill>
                <a:latin typeface="Verdana" panose="020B0604030504040204" pitchFamily="34" charset="0"/>
              </a:rPr>
              <a:t>0</a:t>
            </a:r>
            <a:r>
              <a:rPr lang="zh-CN" altLang="en-US" dirty="0" smtClean="0">
                <a:solidFill>
                  <a:srgbClr val="000000"/>
                </a:solidFill>
                <a:latin typeface="Verdana" panose="020B0604030504040204" pitchFamily="34" charset="0"/>
              </a:rPr>
              <a:t>。 </a:t>
            </a:r>
            <a:r>
              <a:rPr lang="zh-CN" altLang="en-US" dirty="0" smtClean="0"/>
              <a:t/>
            </a:r>
            <a:br>
              <a:rPr lang="zh-CN" altLang="en-US" dirty="0" smtClean="0"/>
            </a:br>
            <a:r>
              <a:rPr lang="zh-CN" altLang="en-US" dirty="0" smtClean="0">
                <a:solidFill>
                  <a:srgbClr val="000000"/>
                </a:solidFill>
                <a:latin typeface="Verdana" panose="020B0604030504040204" pitchFamily="34" charset="0"/>
              </a:rPr>
              <a:t>当</a:t>
            </a:r>
            <a:r>
              <a:rPr lang="en-US" altLang="zh-CN" dirty="0" err="1" smtClean="0">
                <a:solidFill>
                  <a:srgbClr val="000000"/>
                </a:solidFill>
                <a:latin typeface="Verdana" panose="020B0604030504040204" pitchFamily="34" charset="0"/>
              </a:rPr>
              <a:t>repl</a:t>
            </a:r>
            <a:r>
              <a:rPr lang="zh-CN" altLang="en-US" dirty="0" smtClean="0">
                <a:solidFill>
                  <a:srgbClr val="000000"/>
                </a:solidFill>
                <a:latin typeface="Verdana" panose="020B0604030504040204" pitchFamily="34" charset="0"/>
              </a:rPr>
              <a:t>是一个方法时，这个方法应当只接受一个参数（</a:t>
            </a:r>
            <a:r>
              <a:rPr lang="en-US" altLang="zh-CN" dirty="0" smtClean="0">
                <a:solidFill>
                  <a:srgbClr val="000000"/>
                </a:solidFill>
                <a:latin typeface="Verdana" panose="020B0604030504040204" pitchFamily="34" charset="0"/>
              </a:rPr>
              <a:t>Match</a:t>
            </a:r>
            <a:r>
              <a:rPr lang="zh-CN" altLang="en-US" dirty="0" smtClean="0">
                <a:solidFill>
                  <a:srgbClr val="000000"/>
                </a:solidFill>
                <a:latin typeface="Verdana" panose="020B0604030504040204" pitchFamily="34" charset="0"/>
              </a:rPr>
              <a:t>对象），并返回一个字符串用于替换（返回的字符串中不能再引用分组）。 </a:t>
            </a:r>
            <a:r>
              <a:rPr lang="zh-CN" altLang="en-US" dirty="0" smtClean="0"/>
              <a:t/>
            </a:r>
            <a:br>
              <a:rPr lang="zh-CN" altLang="en-US" dirty="0" smtClean="0"/>
            </a:br>
            <a:r>
              <a:rPr lang="en-US" altLang="zh-CN" dirty="0" smtClean="0">
                <a:solidFill>
                  <a:srgbClr val="000000"/>
                </a:solidFill>
                <a:latin typeface="Verdana" panose="020B0604030504040204" pitchFamily="34" charset="0"/>
              </a:rPr>
              <a:t>count</a:t>
            </a:r>
            <a:r>
              <a:rPr lang="zh-CN" altLang="en-US" dirty="0" smtClean="0">
                <a:solidFill>
                  <a:srgbClr val="000000"/>
                </a:solidFill>
                <a:latin typeface="Verdana" panose="020B0604030504040204" pitchFamily="34" charset="0"/>
              </a:rPr>
              <a:t>用于指定最多替换次数，不指定时全部替换。</a:t>
            </a:r>
            <a:endParaRPr lang="en-US" altLang="zh-CN" dirty="0" smtClean="0">
              <a:solidFill>
                <a:srgbClr val="000000"/>
              </a:solidFill>
              <a:latin typeface="Verdana" panose="020B0604030504040204" pitchFamily="34" charset="0"/>
            </a:endParaRPr>
          </a:p>
          <a:p>
            <a:r>
              <a:rPr lang="zh-CN" altLang="en-US" b="1" dirty="0" smtClean="0"/>
              <a:t>subn(pattern, repl, string, count=0, flags=0):</a:t>
            </a:r>
          </a:p>
          <a:p>
            <a:r>
              <a:rPr lang="zh-CN" altLang="en-US" dirty="0" smtClean="0">
                <a:solidFill>
                  <a:srgbClr val="000000"/>
                </a:solidFill>
                <a:latin typeface="Verdana" panose="020B0604030504040204" pitchFamily="34" charset="0"/>
              </a:rPr>
              <a:t>返回 </a:t>
            </a:r>
            <a:r>
              <a:rPr lang="en-US" altLang="zh-CN" dirty="0" smtClean="0">
                <a:solidFill>
                  <a:srgbClr val="000000"/>
                </a:solidFill>
                <a:latin typeface="Verdana" panose="020B0604030504040204" pitchFamily="34" charset="0"/>
              </a:rPr>
              <a:t>(sub(</a:t>
            </a:r>
            <a:r>
              <a:rPr lang="en-US" altLang="zh-CN" dirty="0" err="1" smtClean="0">
                <a:solidFill>
                  <a:srgbClr val="000000"/>
                </a:solidFill>
                <a:latin typeface="Verdana" panose="020B0604030504040204" pitchFamily="34" charset="0"/>
              </a:rPr>
              <a:t>repl</a:t>
            </a:r>
            <a:r>
              <a:rPr lang="en-US" altLang="zh-CN" dirty="0" smtClean="0">
                <a:solidFill>
                  <a:srgbClr val="000000"/>
                </a:solidFill>
                <a:latin typeface="Verdana" panose="020B0604030504040204" pitchFamily="34" charset="0"/>
              </a:rPr>
              <a:t>, string[, count]), </a:t>
            </a:r>
            <a:r>
              <a:rPr lang="zh-CN" altLang="en-US" dirty="0" smtClean="0">
                <a:solidFill>
                  <a:srgbClr val="000000"/>
                </a:solidFill>
                <a:latin typeface="Verdana" panose="020B0604030504040204" pitchFamily="34" charset="0"/>
              </a:rPr>
              <a:t>替换次数</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13</a:t>
            </a:fld>
            <a:endParaRPr lang="zh-CN" altLang="en-US"/>
          </a:p>
        </p:txBody>
      </p:sp>
    </p:spTree>
    <p:extLst>
      <p:ext uri="{BB962C8B-B14F-4D97-AF65-F5344CB8AC3E}">
        <p14:creationId xmlns:p14="http://schemas.microsoft.com/office/powerpoint/2010/main" val="7712828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自动售货机：具有有限个</a:t>
            </a:r>
            <a:r>
              <a:rPr lang="en-US" altLang="zh-CN" dirty="0" smtClean="0"/>
              <a:t>6</a:t>
            </a:r>
            <a:r>
              <a:rPr lang="zh-CN" altLang="en-US" dirty="0" smtClean="0"/>
              <a:t>个状态 图中</a:t>
            </a:r>
            <a:r>
              <a:rPr lang="en-US" altLang="zh-CN" dirty="0" smtClean="0"/>
              <a:t>6</a:t>
            </a:r>
            <a:r>
              <a:rPr lang="zh-CN" altLang="en-US" dirty="0" smtClean="0"/>
              <a:t>个圆圈</a:t>
            </a:r>
            <a:endParaRPr lang="en-US" altLang="zh-CN" dirty="0" smtClean="0"/>
          </a:p>
          <a:p>
            <a:r>
              <a:rPr lang="en-US" altLang="zh-CN" dirty="0" smtClean="0"/>
              <a:t>	</a:t>
            </a:r>
            <a:r>
              <a:rPr lang="zh-CN" altLang="en-US" dirty="0" smtClean="0"/>
              <a:t>有一套状态转移函数：图中所有箭头</a:t>
            </a:r>
            <a:endParaRPr lang="en-US" altLang="zh-CN" dirty="0" smtClean="0"/>
          </a:p>
          <a:p>
            <a:r>
              <a:rPr lang="en-US" altLang="zh-CN" dirty="0" smtClean="0"/>
              <a:t>	</a:t>
            </a:r>
            <a:r>
              <a:rPr lang="zh-CN" altLang="en-US" dirty="0" smtClean="0"/>
              <a:t>有一个开始状态 三角型标记</a:t>
            </a:r>
            <a:endParaRPr lang="en-US" altLang="zh-CN" dirty="0" smtClean="0"/>
          </a:p>
          <a:p>
            <a:r>
              <a:rPr lang="en-US" altLang="zh-CN" dirty="0" smtClean="0"/>
              <a:t>	</a:t>
            </a:r>
            <a:r>
              <a:rPr lang="zh-CN" altLang="en-US" dirty="0" smtClean="0"/>
              <a:t>结束状态 双层圆圈</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14</a:t>
            </a:fld>
            <a:endParaRPr lang="zh-CN" altLang="en-US"/>
          </a:p>
        </p:txBody>
      </p:sp>
    </p:spTree>
    <p:extLst>
      <p:ext uri="{BB962C8B-B14F-4D97-AF65-F5344CB8AC3E}">
        <p14:creationId xmlns:p14="http://schemas.microsoft.com/office/powerpoint/2010/main" val="23586568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可以直观</a:t>
            </a:r>
            <a:r>
              <a:rPr lang="zh-CN" altLang="en-US" dirty="0" smtClean="0"/>
              <a:t>的看出，</a:t>
            </a:r>
            <a:r>
              <a:rPr lang="en-US" altLang="zh-CN" dirty="0" smtClean="0"/>
              <a:t>DFA</a:t>
            </a:r>
            <a:r>
              <a:rPr lang="zh-CN" altLang="en-US" dirty="0" smtClean="0"/>
              <a:t>每一个状态只有一个转移状态</a:t>
            </a:r>
            <a:r>
              <a:rPr lang="en-US" altLang="zh-CN" dirty="0" smtClean="0"/>
              <a:t>,,NFA</a:t>
            </a:r>
            <a:r>
              <a:rPr lang="zh-CN" altLang="en-US" dirty="0" smtClean="0"/>
              <a:t>则可以有多个状态，这样导致</a:t>
            </a:r>
            <a:r>
              <a:rPr lang="en-US" altLang="zh-CN" dirty="0" smtClean="0"/>
              <a:t>DFA</a:t>
            </a:r>
            <a:r>
              <a:rPr lang="zh-CN" altLang="en-US" dirty="0" smtClean="0"/>
              <a:t>的构造相对困难，</a:t>
            </a:r>
            <a:r>
              <a:rPr lang="en-US" altLang="zh-CN" dirty="0" smtClean="0"/>
              <a:t>NFA</a:t>
            </a:r>
            <a:r>
              <a:rPr lang="zh-CN" altLang="en-US" dirty="0" smtClean="0"/>
              <a:t>的构造则相对简单，</a:t>
            </a:r>
            <a:endParaRPr lang="en-US" altLang="zh-CN" dirty="0" smtClean="0"/>
          </a:p>
          <a:p>
            <a:r>
              <a:rPr lang="zh-CN" altLang="en-US" sz="1200" b="0" i="0" kern="1200" dirty="0" smtClean="0">
                <a:solidFill>
                  <a:schemeClr val="tx1"/>
                </a:solidFill>
                <a:effectLst/>
                <a:latin typeface="+mn-lt"/>
                <a:ea typeface="+mn-ea"/>
                <a:cs typeface="+mn-cs"/>
              </a:rPr>
              <a:t>由于</a:t>
            </a:r>
            <a:r>
              <a:rPr lang="en-US" altLang="zh-CN" sz="1200" b="0" i="0" kern="1200" dirty="0" smtClean="0">
                <a:solidFill>
                  <a:schemeClr val="tx1"/>
                </a:solidFill>
                <a:effectLst/>
                <a:latin typeface="+mn-lt"/>
                <a:ea typeface="+mn-ea"/>
                <a:cs typeface="+mn-cs"/>
              </a:rPr>
              <a:t>NFA</a:t>
            </a:r>
            <a:r>
              <a:rPr lang="zh-CN" altLang="en-US" sz="1200" b="0" i="0" kern="1200" dirty="0" smtClean="0">
                <a:solidFill>
                  <a:schemeClr val="tx1"/>
                </a:solidFill>
                <a:effectLst/>
                <a:latin typeface="+mn-lt"/>
                <a:ea typeface="+mn-ea"/>
                <a:cs typeface="+mn-cs"/>
              </a:rPr>
              <a:t>和</a:t>
            </a:r>
            <a:r>
              <a:rPr lang="en-US" altLang="zh-CN" sz="1200" b="0" i="0" kern="1200" dirty="0" smtClean="0">
                <a:solidFill>
                  <a:schemeClr val="tx1"/>
                </a:solidFill>
                <a:effectLst/>
                <a:latin typeface="+mn-lt"/>
                <a:ea typeface="+mn-ea"/>
                <a:cs typeface="+mn-cs"/>
              </a:rPr>
              <a:t>DFA</a:t>
            </a:r>
            <a:r>
              <a:rPr lang="zh-CN" altLang="en-US" sz="1200" b="0" i="0" kern="1200" dirty="0" smtClean="0">
                <a:solidFill>
                  <a:schemeClr val="tx1"/>
                </a:solidFill>
                <a:effectLst/>
                <a:latin typeface="+mn-lt"/>
                <a:ea typeface="+mn-ea"/>
                <a:cs typeface="+mn-cs"/>
              </a:rPr>
              <a:t>的能力是一样的，每个</a:t>
            </a:r>
            <a:r>
              <a:rPr lang="en-US" altLang="zh-CN" sz="1200" b="0" i="0" kern="1200" dirty="0" smtClean="0">
                <a:solidFill>
                  <a:schemeClr val="tx1"/>
                </a:solidFill>
                <a:effectLst/>
                <a:latin typeface="+mn-lt"/>
                <a:ea typeface="+mn-ea"/>
                <a:cs typeface="+mn-cs"/>
              </a:rPr>
              <a:t>NFA</a:t>
            </a:r>
            <a:r>
              <a:rPr lang="zh-CN" altLang="en-US" sz="1200" b="0" i="0" kern="1200" dirty="0" smtClean="0">
                <a:solidFill>
                  <a:schemeClr val="tx1"/>
                </a:solidFill>
                <a:effectLst/>
                <a:latin typeface="+mn-lt"/>
                <a:ea typeface="+mn-ea"/>
                <a:cs typeface="+mn-cs"/>
              </a:rPr>
              <a:t>必然可以转化成一个等价的</a:t>
            </a:r>
            <a:r>
              <a:rPr lang="en-US" altLang="zh-CN" sz="1200" b="0" i="0" kern="1200" dirty="0" smtClean="0">
                <a:solidFill>
                  <a:schemeClr val="tx1"/>
                </a:solidFill>
                <a:effectLst/>
                <a:latin typeface="+mn-lt"/>
                <a:ea typeface="+mn-ea"/>
                <a:cs typeface="+mn-cs"/>
              </a:rPr>
              <a:t>DFA</a:t>
            </a:r>
            <a:r>
              <a:rPr lang="zh-CN" altLang="en-US" sz="1200" b="0" i="0" kern="1200" dirty="0" smtClean="0">
                <a:solidFill>
                  <a:schemeClr val="tx1"/>
                </a:solidFill>
                <a:effectLst/>
                <a:latin typeface="+mn-lt"/>
                <a:ea typeface="+mn-ea"/>
                <a:cs typeface="+mn-cs"/>
              </a:rPr>
              <a:t>，这样的构造算法不在讨论范围内</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15</a:t>
            </a:fld>
            <a:endParaRPr lang="zh-CN" altLang="en-US"/>
          </a:p>
        </p:txBody>
      </p:sp>
    </p:spTree>
    <p:extLst>
      <p:ext uri="{BB962C8B-B14F-4D97-AF65-F5344CB8AC3E}">
        <p14:creationId xmlns:p14="http://schemas.microsoft.com/office/powerpoint/2010/main" val="31008972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图中：倒数第三部用*匹配“之后进入死路，这个时候回退，选择没有没有尝试过的状态</a:t>
            </a:r>
            <a:r>
              <a:rPr lang="en-US" altLang="zh-CN" dirty="0" smtClean="0"/>
              <a:t>”</a:t>
            </a:r>
            <a:r>
              <a:rPr lang="zh-CN" altLang="en-US" dirty="0" smtClean="0"/>
              <a:t>，最后完成了最“的匹配</a:t>
            </a:r>
            <a:endParaRPr lang="en-US" altLang="zh-CN" dirty="0" smtClean="0"/>
          </a:p>
          <a:p>
            <a:r>
              <a:rPr lang="zh-CN" altLang="en-US" dirty="0" smtClean="0"/>
              <a:t>目前的工具中，可能同时提供</a:t>
            </a:r>
            <a:r>
              <a:rPr lang="en-US" altLang="zh-CN" dirty="0" smtClean="0"/>
              <a:t>DFA</a:t>
            </a:r>
            <a:r>
              <a:rPr lang="zh-CN" altLang="en-US" dirty="0" smtClean="0"/>
              <a:t>和</a:t>
            </a:r>
            <a:r>
              <a:rPr lang="en-US" altLang="zh-CN" dirty="0" smtClean="0"/>
              <a:t>NFA</a:t>
            </a:r>
            <a:r>
              <a:rPr lang="zh-CN" altLang="en-US" dirty="0" smtClean="0"/>
              <a:t>，也有可能只有一个，选择使用。</a:t>
            </a:r>
            <a:endParaRPr lang="en-US" altLang="zh-CN" dirty="0" smtClean="0"/>
          </a:p>
          <a:p>
            <a:r>
              <a:rPr lang="en-US" altLang="zh-CN" dirty="0" smtClean="0"/>
              <a:t>NFA</a:t>
            </a:r>
            <a:r>
              <a:rPr lang="zh-CN" altLang="en-US" dirty="0" smtClean="0"/>
              <a:t>可以并行尝试提高效率：一个正则对象，</a:t>
            </a:r>
            <a:r>
              <a:rPr lang="en-US" altLang="zh-CN" dirty="0" smtClean="0"/>
              <a:t>a(bb)+a</a:t>
            </a:r>
            <a:r>
              <a:rPr lang="zh-CN" altLang="en-US" dirty="0" smtClean="0"/>
              <a:t>，对两个串</a:t>
            </a:r>
            <a:r>
              <a:rPr lang="en-US" altLang="zh-CN" dirty="0" err="1" smtClean="0"/>
              <a:t>abba,abab</a:t>
            </a:r>
            <a:r>
              <a:rPr lang="zh-CN" altLang="en-US" dirty="0" smtClean="0"/>
              <a:t>进行匹配</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16</a:t>
            </a:fld>
            <a:endParaRPr lang="zh-CN" altLang="en-US"/>
          </a:p>
        </p:txBody>
      </p:sp>
    </p:spTree>
    <p:extLst>
      <p:ext uri="{BB962C8B-B14F-4D97-AF65-F5344CB8AC3E}">
        <p14:creationId xmlns:p14="http://schemas.microsoft.com/office/powerpoint/2010/main" val="37927070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以上就是我今天分享的内容，希望能够帮到大家谢谢各位</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17</a:t>
            </a:fld>
            <a:endParaRPr lang="zh-CN" altLang="en-US"/>
          </a:p>
        </p:txBody>
      </p:sp>
    </p:spTree>
    <p:extLst>
      <p:ext uri="{BB962C8B-B14F-4D97-AF65-F5344CB8AC3E}">
        <p14:creationId xmlns:p14="http://schemas.microsoft.com/office/powerpoint/2010/main" val="41487088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引言：举个例子展示正则表达式的优势</a:t>
            </a:r>
            <a:endParaRPr lang="en-US" altLang="zh-CN" dirty="0" smtClean="0"/>
          </a:p>
          <a:p>
            <a:r>
              <a:rPr lang="zh-CN" altLang="en-US" dirty="0" smtClean="0"/>
              <a:t>基础语法：一些常用的命令与符号</a:t>
            </a:r>
            <a:endParaRPr lang="en-US" altLang="zh-CN" dirty="0" smtClean="0"/>
          </a:p>
          <a:p>
            <a:r>
              <a:rPr lang="en-US" altLang="zh-CN" dirty="0" err="1" smtClean="0"/>
              <a:t>PythonAPI</a:t>
            </a:r>
            <a:r>
              <a:rPr lang="zh-CN" altLang="en-US" dirty="0" smtClean="0"/>
              <a:t>：</a:t>
            </a:r>
            <a:endParaRPr lang="en-US" altLang="zh-CN" dirty="0" smtClean="0"/>
          </a:p>
          <a:p>
            <a:r>
              <a:rPr lang="zh-CN" altLang="en-US" dirty="0" smtClean="0"/>
              <a:t>基本原理：最后对正则表达式的基础原理做一个介绍</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2</a:t>
            </a:fld>
            <a:endParaRPr lang="zh-CN" altLang="en-US"/>
          </a:p>
        </p:txBody>
      </p:sp>
    </p:spTree>
    <p:extLst>
      <p:ext uri="{BB962C8B-B14F-4D97-AF65-F5344CB8AC3E}">
        <p14:creationId xmlns:p14="http://schemas.microsoft.com/office/powerpoint/2010/main" val="8077033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3</a:t>
            </a:fld>
            <a:endParaRPr lang="zh-CN" altLang="en-US"/>
          </a:p>
        </p:txBody>
      </p:sp>
    </p:spTree>
    <p:extLst>
      <p:ext uri="{BB962C8B-B14F-4D97-AF65-F5344CB8AC3E}">
        <p14:creationId xmlns:p14="http://schemas.microsoft.com/office/powerpoint/2010/main" val="3105075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solidFill>
                  <a:srgbClr val="333333"/>
                </a:solidFill>
                <a:latin typeface="Microsoft Yahei" panose="020B0503020204020204" pitchFamily="34" charset="-122"/>
                <a:ea typeface="Microsoft Yahei" panose="020B0503020204020204" pitchFamily="34" charset="-122"/>
              </a:rPr>
              <a:t>预处理：只有当前字符是数字，然后读入</a:t>
            </a:r>
            <a:r>
              <a:rPr lang="en-US" altLang="zh-CN" dirty="0" smtClean="0">
                <a:solidFill>
                  <a:srgbClr val="333333"/>
                </a:solidFill>
                <a:latin typeface="Microsoft Yahei" panose="020B0503020204020204" pitchFamily="34" charset="-122"/>
                <a:ea typeface="Microsoft Yahei" panose="020B0503020204020204" pitchFamily="34" charset="-122"/>
              </a:rPr>
              <a:t>7-8</a:t>
            </a:r>
            <a:r>
              <a:rPr lang="zh-CN" altLang="en-US" dirty="0" smtClean="0">
                <a:solidFill>
                  <a:srgbClr val="333333"/>
                </a:solidFill>
                <a:latin typeface="Microsoft Yahei" panose="020B0503020204020204" pitchFamily="34" charset="-122"/>
                <a:ea typeface="Microsoft Yahei" panose="020B0503020204020204" pitchFamily="34" charset="-122"/>
              </a:rPr>
              <a:t>个字符，才会进行下一步判断</a:t>
            </a:r>
            <a:endParaRPr lang="en-US" altLang="zh-CN" dirty="0" smtClean="0">
              <a:solidFill>
                <a:srgbClr val="333333"/>
              </a:solidFill>
              <a:latin typeface="Microsoft Yahei" panose="020B0503020204020204" pitchFamily="34" charset="-122"/>
              <a:ea typeface="Microsoft Yahei"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solidFill>
                  <a:srgbClr val="333333"/>
                </a:solidFill>
                <a:latin typeface="Microsoft Yahei" panose="020B0503020204020204" pitchFamily="34" charset="-122"/>
                <a:ea typeface="Microsoft Yahei" panose="020B0503020204020204" pitchFamily="34" charset="-122"/>
              </a:rPr>
              <a:t>边界判断：在用</a:t>
            </a:r>
            <a:r>
              <a:rPr lang="en-US" altLang="zh-CN" dirty="0" err="1" smtClean="0">
                <a:solidFill>
                  <a:srgbClr val="333333"/>
                </a:solidFill>
                <a:latin typeface="Microsoft Yahei" panose="020B0503020204020204" pitchFamily="34" charset="-122"/>
                <a:ea typeface="Microsoft Yahei" panose="020B0503020204020204" pitchFamily="34" charset="-122"/>
              </a:rPr>
              <a:t>is_phone_num</a:t>
            </a:r>
            <a:r>
              <a:rPr lang="en-US" altLang="zh-CN" dirty="0" smtClean="0">
                <a:solidFill>
                  <a:srgbClr val="333333"/>
                </a:solidFill>
                <a:latin typeface="Microsoft Yahei" panose="020B0503020204020204" pitchFamily="34" charset="-122"/>
                <a:ea typeface="Microsoft Yahei" panose="020B0503020204020204" pitchFamily="34" charset="-122"/>
              </a:rPr>
              <a:t>()</a:t>
            </a:r>
            <a:r>
              <a:rPr lang="zh-CN" altLang="en-US" dirty="0" smtClean="0">
                <a:solidFill>
                  <a:srgbClr val="333333"/>
                </a:solidFill>
                <a:latin typeface="Microsoft Yahei" panose="020B0503020204020204" pitchFamily="34" charset="-122"/>
                <a:ea typeface="Microsoft Yahei" panose="020B0503020204020204" pitchFamily="34" charset="-122"/>
              </a:rPr>
              <a:t>找出字符串之后，还需要保证他之前的字符不是数字字符，之后的字符也不是数字字符。看起来简单，但为了避免越界错误，需要判断：如果当前字符是文本的第一个字符，则不需要判断之前的字符，如果是最后一个字符，则不需要判断之后的字符</a:t>
            </a:r>
            <a:r>
              <a:rPr lang="en-US" altLang="zh-CN" dirty="0" smtClean="0">
                <a:solidFill>
                  <a:srgbClr val="333333"/>
                </a:solidFill>
                <a:latin typeface="Microsoft Yahei" panose="020B0503020204020204" pitchFamily="34" charset="-122"/>
                <a:ea typeface="Microsoft Yahei" panose="020B0503020204020204" pitchFamily="34" charset="-122"/>
              </a:rPr>
              <a:t>……</a:t>
            </a:r>
          </a:p>
          <a:p>
            <a:r>
              <a:rPr lang="zh-CN" altLang="en-US" dirty="0" smtClean="0"/>
              <a:t>利用正则：只要一行代码就可以简单轻松完成所有的工作</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4</a:t>
            </a:fld>
            <a:endParaRPr lang="zh-CN" altLang="en-US"/>
          </a:p>
        </p:txBody>
      </p:sp>
    </p:spTree>
    <p:extLst>
      <p:ext uri="{BB962C8B-B14F-4D97-AF65-F5344CB8AC3E}">
        <p14:creationId xmlns:p14="http://schemas.microsoft.com/office/powerpoint/2010/main" val="17675857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正则表达式的语法非常复杂</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5</a:t>
            </a:fld>
            <a:endParaRPr lang="zh-CN" altLang="en-US"/>
          </a:p>
        </p:txBody>
      </p:sp>
    </p:spTree>
    <p:extLst>
      <p:ext uri="{BB962C8B-B14F-4D97-AF65-F5344CB8AC3E}">
        <p14:creationId xmlns:p14="http://schemas.microsoft.com/office/powerpoint/2010/main" val="3033253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上述语法，均是</a:t>
            </a:r>
            <a:r>
              <a:rPr lang="en-US" altLang="zh-CN" dirty="0" smtClean="0"/>
              <a:t>Python</a:t>
            </a:r>
            <a:r>
              <a:rPr lang="zh-CN" altLang="en-US" dirty="0" smtClean="0"/>
              <a:t>所支持的</a:t>
            </a:r>
          </a:p>
          <a:p>
            <a:r>
              <a:rPr lang="zh-CN" altLang="en-US" dirty="0" smtClean="0"/>
              <a:t>转义字符：</a:t>
            </a:r>
            <a:r>
              <a:rPr lang="en-US" altLang="zh-CN" dirty="0" smtClean="0"/>
              <a:t>\d</a:t>
            </a:r>
            <a:r>
              <a:rPr lang="zh-CN" altLang="en-US" dirty="0" smtClean="0"/>
              <a:t>用</a:t>
            </a:r>
            <a:r>
              <a:rPr lang="en-US" altLang="zh-CN" dirty="0" smtClean="0"/>
              <a:t>\\d</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6</a:t>
            </a:fld>
            <a:endParaRPr lang="zh-CN" altLang="en-US"/>
          </a:p>
        </p:txBody>
      </p:sp>
    </p:spTree>
    <p:extLst>
      <p:ext uri="{BB962C8B-B14F-4D97-AF65-F5344CB8AC3E}">
        <p14:creationId xmlns:p14="http://schemas.microsoft.com/office/powerpoint/2010/main" val="10848587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最后的例子，先定义一个别名</a:t>
            </a:r>
            <a:r>
              <a:rPr lang="en-US" altLang="zh-CN" dirty="0" smtClean="0"/>
              <a:t>,</a:t>
            </a:r>
            <a:r>
              <a:rPr lang="zh-CN" altLang="en-US" dirty="0" smtClean="0"/>
              <a:t>然后后面引用这个别名</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7</a:t>
            </a:fld>
            <a:endParaRPr lang="zh-CN" altLang="en-US"/>
          </a:p>
        </p:txBody>
      </p:sp>
    </p:spTree>
    <p:extLst>
      <p:ext uri="{BB962C8B-B14F-4D97-AF65-F5344CB8AC3E}">
        <p14:creationId xmlns:p14="http://schemas.microsoft.com/office/powerpoint/2010/main" val="30298205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I </a:t>
            </a:r>
            <a:r>
              <a:rPr lang="zh-CN" altLang="en-US" dirty="0" smtClean="0"/>
              <a:t>大小写</a:t>
            </a:r>
            <a:endParaRPr lang="en-US" altLang="zh-CN" dirty="0" smtClean="0"/>
          </a:p>
          <a:p>
            <a:r>
              <a:rPr lang="en-US" altLang="zh-CN" dirty="0" smtClean="0"/>
              <a:t>M </a:t>
            </a:r>
            <a:r>
              <a:rPr lang="zh-CN" altLang="en-US" dirty="0" smtClean="0"/>
              <a:t>多行</a:t>
            </a:r>
            <a:endParaRPr lang="en-US" altLang="zh-CN" dirty="0" smtClean="0"/>
          </a:p>
          <a:p>
            <a:r>
              <a:rPr lang="en-US" altLang="zh-CN" dirty="0" smtClean="0"/>
              <a:t>S </a:t>
            </a:r>
            <a:r>
              <a:rPr lang="zh-CN" altLang="en-US" dirty="0" smtClean="0"/>
              <a:t>单行</a:t>
            </a:r>
            <a:endParaRPr lang="en-US" altLang="zh-CN" dirty="0" smtClean="0"/>
          </a:p>
          <a:p>
            <a:r>
              <a:rPr lang="en-US" altLang="zh-CN" dirty="0" smtClean="0"/>
              <a:t>U </a:t>
            </a:r>
            <a:r>
              <a:rPr lang="en-US" altLang="zh-CN" dirty="0" err="1" smtClean="0"/>
              <a:t>unicode</a:t>
            </a:r>
            <a:endParaRPr lang="en-US" altLang="zh-CN" dirty="0" smtClean="0"/>
          </a:p>
          <a:p>
            <a:r>
              <a:rPr lang="en-US" altLang="zh-CN" dirty="0" smtClean="0"/>
              <a:t>X </a:t>
            </a:r>
            <a:r>
              <a:rPr lang="en-US" altLang="zh-CN" dirty="0" err="1" smtClean="0"/>
              <a:t>ascii</a:t>
            </a:r>
            <a:r>
              <a:rPr lang="zh-CN" altLang="en-US" dirty="0" smtClean="0"/>
              <a:t>模式</a:t>
            </a:r>
            <a:endParaRPr lang="zh-CN" altLang="en-US" dirty="0"/>
          </a:p>
        </p:txBody>
      </p:sp>
      <p:sp>
        <p:nvSpPr>
          <p:cNvPr id="4" name="灯片编号占位符 3"/>
          <p:cNvSpPr>
            <a:spLocks noGrp="1"/>
          </p:cNvSpPr>
          <p:nvPr>
            <p:ph type="sldNum" sz="quarter" idx="10"/>
          </p:nvPr>
        </p:nvSpPr>
        <p:spPr/>
        <p:txBody>
          <a:bodyPr/>
          <a:lstStyle/>
          <a:p>
            <a:fld id="{70148CE3-E46F-4D5D-87CA-8F09D50D25EC}" type="slidenum">
              <a:rPr lang="zh-CN" altLang="en-US" smtClean="0"/>
              <a:t>8</a:t>
            </a:fld>
            <a:endParaRPr lang="zh-CN" altLang="en-US"/>
          </a:p>
        </p:txBody>
      </p:sp>
    </p:spTree>
    <p:extLst>
      <p:ext uri="{BB962C8B-B14F-4D97-AF65-F5344CB8AC3E}">
        <p14:creationId xmlns:p14="http://schemas.microsoft.com/office/powerpoint/2010/main" val="7148569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solidFill>
                  <a:srgbClr val="000000"/>
                </a:solidFill>
                <a:latin typeface="Verdana" panose="020B0604030504040204" pitchFamily="34" charset="0"/>
              </a:rPr>
              <a:t>使用</a:t>
            </a:r>
            <a:r>
              <a:rPr lang="en-US" altLang="zh-CN" dirty="0" smtClean="0">
                <a:solidFill>
                  <a:srgbClr val="000000"/>
                </a:solidFill>
                <a:latin typeface="Verdana" panose="020B0604030504040204" pitchFamily="34" charset="0"/>
              </a:rPr>
              <a:t>re</a:t>
            </a:r>
            <a:r>
              <a:rPr lang="zh-CN" altLang="en-US" dirty="0" smtClean="0">
                <a:solidFill>
                  <a:srgbClr val="000000"/>
                </a:solidFill>
                <a:latin typeface="Verdana" panose="020B0604030504040204" pitchFamily="34" charset="0"/>
              </a:rPr>
              <a:t>的一般步骤是先将正则表达式的字符串形式编译为</a:t>
            </a:r>
            <a:r>
              <a:rPr lang="en-US" altLang="zh-CN" dirty="0" smtClean="0">
                <a:solidFill>
                  <a:srgbClr val="000000"/>
                </a:solidFill>
                <a:latin typeface="Verdana" panose="020B0604030504040204" pitchFamily="34" charset="0"/>
              </a:rPr>
              <a:t>Pattern</a:t>
            </a:r>
            <a:r>
              <a:rPr lang="zh-CN" altLang="en-US" dirty="0" smtClean="0">
                <a:solidFill>
                  <a:srgbClr val="000000"/>
                </a:solidFill>
                <a:latin typeface="Verdana" panose="020B0604030504040204" pitchFamily="34" charset="0"/>
              </a:rPr>
              <a:t>实例，然后使用</a:t>
            </a:r>
            <a:r>
              <a:rPr lang="en-US" altLang="zh-CN" dirty="0" smtClean="0">
                <a:solidFill>
                  <a:srgbClr val="000000"/>
                </a:solidFill>
                <a:latin typeface="Verdana" panose="020B0604030504040204" pitchFamily="34" charset="0"/>
              </a:rPr>
              <a:t>Pattern</a:t>
            </a:r>
            <a:r>
              <a:rPr lang="zh-CN" altLang="en-US" dirty="0" smtClean="0">
                <a:solidFill>
                  <a:srgbClr val="000000"/>
                </a:solidFill>
                <a:latin typeface="Verdana" panose="020B0604030504040204" pitchFamily="34" charset="0"/>
              </a:rPr>
              <a:t>实例处理文本并获得匹配结果（一个</a:t>
            </a:r>
            <a:r>
              <a:rPr lang="en-US" altLang="zh-CN" dirty="0" smtClean="0">
                <a:solidFill>
                  <a:srgbClr val="000000"/>
                </a:solidFill>
                <a:latin typeface="Verdana" panose="020B0604030504040204" pitchFamily="34" charset="0"/>
              </a:rPr>
              <a:t>Match</a:t>
            </a:r>
            <a:r>
              <a:rPr lang="zh-CN" altLang="en-US" dirty="0" smtClean="0">
                <a:solidFill>
                  <a:srgbClr val="000000"/>
                </a:solidFill>
                <a:latin typeface="Verdana" panose="020B0604030504040204" pitchFamily="34" charset="0"/>
              </a:rPr>
              <a:t>实例），最后使用</a:t>
            </a:r>
            <a:r>
              <a:rPr lang="en-US" altLang="zh-CN" dirty="0" smtClean="0">
                <a:solidFill>
                  <a:srgbClr val="000000"/>
                </a:solidFill>
                <a:latin typeface="Verdana" panose="020B0604030504040204" pitchFamily="34" charset="0"/>
              </a:rPr>
              <a:t>Match</a:t>
            </a:r>
            <a:r>
              <a:rPr lang="zh-CN" altLang="en-US" dirty="0" smtClean="0">
                <a:solidFill>
                  <a:srgbClr val="000000"/>
                </a:solidFill>
                <a:latin typeface="Verdana" panose="020B0604030504040204" pitchFamily="34" charset="0"/>
              </a:rPr>
              <a:t>实例获得信息，进行其他的操作。</a:t>
            </a:r>
            <a:endParaRPr lang="zh-CN" altLang="en-US" dirty="0" smtClean="0"/>
          </a:p>
          <a:p>
            <a:r>
              <a:rPr lang="en-US" altLang="zh-CN" dirty="0" err="1" smtClean="0"/>
              <a:t>Re.I</a:t>
            </a:r>
            <a:r>
              <a:rPr lang="zh-CN" altLang="en-US" dirty="0" smtClean="0"/>
              <a:t>表示不区分大小写</a:t>
            </a:r>
            <a:endParaRPr lang="en-US" altLang="zh-CN" dirty="0" smtClean="0"/>
          </a:p>
          <a:p>
            <a:r>
              <a:rPr lang="zh-CN" altLang="en-US" dirty="0" smtClean="0"/>
              <a:t>工厂方法：可看作实例化类时候的预处理，这里的工厂指生成对应正则的</a:t>
            </a:r>
            <a:r>
              <a:rPr lang="en-US" altLang="zh-CN" dirty="0" smtClean="0"/>
              <a:t>NFA</a:t>
            </a:r>
          </a:p>
          <a:p>
            <a:r>
              <a:rPr lang="zh-CN" altLang="en-US" dirty="0" smtClean="0"/>
              <a:t>有效利用</a:t>
            </a:r>
            <a:r>
              <a:rPr lang="en-US" altLang="zh-CN" dirty="0" smtClean="0"/>
              <a:t>compile</a:t>
            </a:r>
            <a:r>
              <a:rPr lang="zh-CN" altLang="en-US" dirty="0" smtClean="0"/>
              <a:t>，可提高效率</a:t>
            </a:r>
            <a:endParaRPr lang="en-US" altLang="zh-CN" dirty="0" smtClean="0"/>
          </a:p>
          <a:p>
            <a:r>
              <a:rPr lang="zh-CN" altLang="en-US" dirty="0" smtClean="0"/>
              <a:t>编译得到</a:t>
            </a:r>
            <a:r>
              <a:rPr lang="en-US" altLang="zh-CN" dirty="0" smtClean="0"/>
              <a:t>Pattern</a:t>
            </a:r>
            <a:r>
              <a:rPr lang="zh-CN" altLang="en-US" dirty="0" smtClean="0"/>
              <a:t>，再匹配得到</a:t>
            </a:r>
            <a:r>
              <a:rPr lang="en-US" altLang="zh-CN" dirty="0" smtClean="0"/>
              <a:t>Match</a:t>
            </a:r>
            <a:endParaRPr lang="en-US" altLang="zh-CN" dirty="0" smtClean="0"/>
          </a:p>
        </p:txBody>
      </p:sp>
      <p:sp>
        <p:nvSpPr>
          <p:cNvPr id="4" name="灯片编号占位符 3"/>
          <p:cNvSpPr>
            <a:spLocks noGrp="1"/>
          </p:cNvSpPr>
          <p:nvPr>
            <p:ph type="sldNum" sz="quarter" idx="10"/>
          </p:nvPr>
        </p:nvSpPr>
        <p:spPr/>
        <p:txBody>
          <a:bodyPr/>
          <a:lstStyle/>
          <a:p>
            <a:fld id="{70148CE3-E46F-4D5D-87CA-8F09D50D25EC}" type="slidenum">
              <a:rPr lang="zh-CN" altLang="en-US" smtClean="0"/>
              <a:t>9</a:t>
            </a:fld>
            <a:endParaRPr lang="zh-CN" altLang="en-US"/>
          </a:p>
        </p:txBody>
      </p:sp>
    </p:spTree>
    <p:extLst>
      <p:ext uri="{BB962C8B-B14F-4D97-AF65-F5344CB8AC3E}">
        <p14:creationId xmlns:p14="http://schemas.microsoft.com/office/powerpoint/2010/main" val="11743610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officeplus.cn/" TargetMode="Externa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22049" r="54675" b="21936"/>
          <a:stretch/>
        </p:blipFill>
        <p:spPr>
          <a:xfrm>
            <a:off x="849510" y="-12701"/>
            <a:ext cx="10492980" cy="6858001"/>
          </a:xfrm>
          <a:prstGeom prst="rect">
            <a:avLst/>
          </a:prstGeom>
        </p:spPr>
      </p:pic>
      <p:sp>
        <p:nvSpPr>
          <p:cNvPr id="4" name="文本占位符 7"/>
          <p:cNvSpPr>
            <a:spLocks noGrp="1"/>
          </p:cNvSpPr>
          <p:nvPr>
            <p:ph type="body" sz="quarter" idx="10"/>
          </p:nvPr>
        </p:nvSpPr>
        <p:spPr>
          <a:xfrm>
            <a:off x="522697" y="2307026"/>
            <a:ext cx="11146606" cy="937764"/>
          </a:xfrm>
          <a:prstGeom prst="rect">
            <a:avLst/>
          </a:prstGeom>
          <a:ln w="12700" cmpd="sng">
            <a:noFill/>
          </a:ln>
        </p:spPr>
        <p:txBody>
          <a:bodyPr vert="horz" anchor="ctr"/>
          <a:lstStyle>
            <a:lvl1pPr marL="0" indent="0" algn="ctr">
              <a:buNone/>
              <a:defRPr sz="4800" b="1">
                <a:latin typeface="Microsoft YaHei" charset="0"/>
                <a:ea typeface="Microsoft YaHei" charset="0"/>
                <a:cs typeface="Microsoft YaHei" charset="0"/>
              </a:defRPr>
            </a:lvl1pPr>
          </a:lstStyle>
          <a:p>
            <a:pPr lvl="0"/>
            <a:endParaRPr kumimoji="1" lang="zh-CN" altLang="en-US" dirty="0"/>
          </a:p>
        </p:txBody>
      </p:sp>
      <p:sp>
        <p:nvSpPr>
          <p:cNvPr id="6" name="文本占位符 7"/>
          <p:cNvSpPr>
            <a:spLocks noGrp="1"/>
          </p:cNvSpPr>
          <p:nvPr>
            <p:ph type="body" sz="quarter" idx="11"/>
          </p:nvPr>
        </p:nvSpPr>
        <p:spPr>
          <a:xfrm>
            <a:off x="3155230" y="3669185"/>
            <a:ext cx="2294080" cy="549890"/>
          </a:xfrm>
          <a:prstGeom prst="rect">
            <a:avLst/>
          </a:prstGeom>
          <a:solidFill>
            <a:schemeClr val="bg1"/>
          </a:solidFill>
          <a:ln w="12700" cmpd="sng">
            <a:solidFill>
              <a:schemeClr val="tx1">
                <a:lumMod val="50000"/>
                <a:lumOff val="50000"/>
              </a:schemeClr>
            </a:solidFill>
          </a:ln>
        </p:spPr>
        <p:txBody>
          <a:bodyPr vert="horz" anchor="t"/>
          <a:lstStyle>
            <a:lvl1pPr marL="0" indent="0" algn="ctr">
              <a:buNone/>
              <a:defRPr sz="1400" b="0">
                <a:latin typeface="Microsoft YaHei" charset="0"/>
                <a:ea typeface="Microsoft YaHei" charset="0"/>
                <a:cs typeface="Microsoft YaHei" charset="0"/>
              </a:defRPr>
            </a:lvl1pPr>
          </a:lstStyle>
          <a:p>
            <a:pPr lvl="0"/>
            <a:endParaRPr kumimoji="1" lang="zh-CN" altLang="en-US" dirty="0"/>
          </a:p>
        </p:txBody>
      </p:sp>
      <p:sp>
        <p:nvSpPr>
          <p:cNvPr id="7" name="文本占位符 7"/>
          <p:cNvSpPr>
            <a:spLocks noGrp="1"/>
          </p:cNvSpPr>
          <p:nvPr>
            <p:ph type="body" sz="quarter" idx="12"/>
          </p:nvPr>
        </p:nvSpPr>
        <p:spPr>
          <a:xfrm>
            <a:off x="6742690" y="3669184"/>
            <a:ext cx="2294080" cy="549890"/>
          </a:xfrm>
          <a:prstGeom prst="rect">
            <a:avLst/>
          </a:prstGeom>
          <a:solidFill>
            <a:schemeClr val="bg1"/>
          </a:solidFill>
          <a:ln w="12700" cmpd="sng">
            <a:solidFill>
              <a:schemeClr val="tx1">
                <a:lumMod val="50000"/>
                <a:lumOff val="50000"/>
              </a:schemeClr>
            </a:solidFill>
          </a:ln>
        </p:spPr>
        <p:txBody>
          <a:bodyPr vert="horz" anchor="t"/>
          <a:lstStyle>
            <a:lvl1pPr marL="0" indent="0" algn="ctr">
              <a:buNone/>
              <a:defRPr sz="1400" b="0">
                <a:latin typeface="Microsoft YaHei" charset="0"/>
                <a:ea typeface="Microsoft YaHei" charset="0"/>
                <a:cs typeface="Microsoft YaHei" charset="0"/>
              </a:defRPr>
            </a:lvl1pPr>
          </a:lstStyle>
          <a:p>
            <a:pPr lvl="0"/>
            <a:endParaRPr kumimoji="1" lang="zh-CN" altLang="en-US" dirty="0"/>
          </a:p>
        </p:txBody>
      </p:sp>
      <p:sp>
        <p:nvSpPr>
          <p:cNvPr id="8" name="文本占位符 7"/>
          <p:cNvSpPr>
            <a:spLocks noGrp="1"/>
          </p:cNvSpPr>
          <p:nvPr>
            <p:ph type="body" sz="quarter" idx="13"/>
          </p:nvPr>
        </p:nvSpPr>
        <p:spPr>
          <a:xfrm>
            <a:off x="3155230" y="4448647"/>
            <a:ext cx="5881540" cy="508364"/>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endParaRPr kumimoji="1" lang="zh-CN" altLang="en-US" dirty="0"/>
          </a:p>
        </p:txBody>
      </p:sp>
      <p:sp>
        <p:nvSpPr>
          <p:cNvPr id="10" name="文本占位符 7"/>
          <p:cNvSpPr>
            <a:spLocks noGrp="1"/>
          </p:cNvSpPr>
          <p:nvPr>
            <p:ph type="body" sz="quarter" idx="14"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11645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1117838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0531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108987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10517571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38976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145983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145983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9" name="文本占位符 6"/>
          <p:cNvSpPr>
            <a:spLocks noGrp="1"/>
          </p:cNvSpPr>
          <p:nvPr>
            <p:ph type="body" sz="quarter" idx="16" hasCustomPrompt="1"/>
          </p:nvPr>
        </p:nvSpPr>
        <p:spPr>
          <a:xfrm>
            <a:off x="8433254"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0" name="文本占位符 6"/>
          <p:cNvSpPr>
            <a:spLocks noGrp="1"/>
          </p:cNvSpPr>
          <p:nvPr>
            <p:ph type="body" sz="quarter" idx="17" hasCustomPrompt="1"/>
          </p:nvPr>
        </p:nvSpPr>
        <p:spPr>
          <a:xfrm>
            <a:off x="8433253"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494654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494654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extLst>
      <p:ext uri="{BB962C8B-B14F-4D97-AF65-F5344CB8AC3E}">
        <p14:creationId xmlns:p14="http://schemas.microsoft.com/office/powerpoint/2010/main" val="1682085273"/>
      </p:ext>
    </p:extLst>
  </p:cSld>
  <p:clrMapOvr>
    <a:masterClrMapping/>
  </p:clrMapOvr>
  <p:extLst mod="1">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79519"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348448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3483070"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4" name="文本占位符 6"/>
          <p:cNvSpPr>
            <a:spLocks noGrp="1"/>
          </p:cNvSpPr>
          <p:nvPr>
            <p:ph type="body" sz="quarter" idx="20" hasCustomPrompt="1"/>
          </p:nvPr>
        </p:nvSpPr>
        <p:spPr>
          <a:xfrm>
            <a:off x="6389445"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5" name="文本占位符 6"/>
          <p:cNvSpPr>
            <a:spLocks noGrp="1"/>
          </p:cNvSpPr>
          <p:nvPr>
            <p:ph type="body" sz="quarter" idx="21" hasCustomPrompt="1"/>
          </p:nvPr>
        </p:nvSpPr>
        <p:spPr>
          <a:xfrm>
            <a:off x="6390855"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6" name="文本占位符 6"/>
          <p:cNvSpPr>
            <a:spLocks noGrp="1"/>
          </p:cNvSpPr>
          <p:nvPr>
            <p:ph type="body" sz="quarter" idx="22" hasCustomPrompt="1"/>
          </p:nvPr>
        </p:nvSpPr>
        <p:spPr>
          <a:xfrm>
            <a:off x="9294408"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7" name="文本占位符 6"/>
          <p:cNvSpPr>
            <a:spLocks noGrp="1"/>
          </p:cNvSpPr>
          <p:nvPr>
            <p:ph type="body" sz="quarter" idx="23" hasCustomPrompt="1"/>
          </p:nvPr>
        </p:nvSpPr>
        <p:spPr>
          <a:xfrm>
            <a:off x="9294407"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extLst>
      <p:ext uri="{BB962C8B-B14F-4D97-AF65-F5344CB8AC3E}">
        <p14:creationId xmlns:p14="http://schemas.microsoft.com/office/powerpoint/2010/main" val="2118421993"/>
      </p:ext>
    </p:extLst>
  </p:cSld>
  <p:clrMapOvr>
    <a:masterClrMapping/>
  </p:clrMapOvr>
  <p:extLst mod="1">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marL="0" indent="0" algn="ctr">
              <a:lnSpc>
                <a:spcPct val="130000"/>
              </a:lnSpc>
              <a:buNone/>
              <a:defRPr sz="1400" b="0">
                <a:latin typeface="Microsoft YaHei" charset="0"/>
                <a:ea typeface="Microsoft YaHei" charset="0"/>
                <a:cs typeface="Microsoft YaHei" charset="0"/>
              </a:defRPr>
            </a:lvl1pPr>
          </a:lstStyle>
          <a:p>
            <a:pPr lvl="0"/>
            <a:endParaRPr kumimoji="1" lang="zh-CN" altLang="en-US" dirty="0"/>
          </a:p>
        </p:txBody>
      </p:sp>
      <p:sp>
        <p:nvSpPr>
          <p:cNvPr id="7" name="文本占位符 6"/>
          <p:cNvSpPr>
            <a:spLocks noGrp="1"/>
          </p:cNvSpPr>
          <p:nvPr>
            <p:ph type="body" sz="quarter" idx="14" hasCustomPrompt="1"/>
          </p:nvPr>
        </p:nvSpPr>
        <p:spPr>
          <a:xfrm>
            <a:off x="579519"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892015"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892013"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5204511"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5204511"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517007"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517007"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29503"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29502"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extLst>
      <p:ext uri="{BB962C8B-B14F-4D97-AF65-F5344CB8AC3E}">
        <p14:creationId xmlns:p14="http://schemas.microsoft.com/office/powerpoint/2010/main" val="1857962504"/>
      </p:ext>
    </p:extLst>
  </p:cSld>
  <p:clrMapOvr>
    <a:masterClrMapping/>
  </p:clrMapOvr>
  <p:extLst mod="1">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58800"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58799"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408797"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408797"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425879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4258794"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958788"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954761"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0878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08783"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6" name="文本占位符 6"/>
          <p:cNvSpPr>
            <a:spLocks noGrp="1"/>
          </p:cNvSpPr>
          <p:nvPr>
            <p:ph type="body" sz="quarter" idx="24" hasCustomPrompt="1"/>
          </p:nvPr>
        </p:nvSpPr>
        <p:spPr>
          <a:xfrm>
            <a:off x="6108791"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7" name="文本占位符 6"/>
          <p:cNvSpPr>
            <a:spLocks noGrp="1"/>
          </p:cNvSpPr>
          <p:nvPr>
            <p:ph type="body" sz="quarter" idx="25" hasCustomPrompt="1"/>
          </p:nvPr>
        </p:nvSpPr>
        <p:spPr>
          <a:xfrm>
            <a:off x="6108791"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extLst>
      <p:ext uri="{BB962C8B-B14F-4D97-AF65-F5344CB8AC3E}">
        <p14:creationId xmlns:p14="http://schemas.microsoft.com/office/powerpoint/2010/main" val="110613202"/>
      </p:ext>
    </p:extLst>
  </p:cSld>
  <p:clrMapOvr>
    <a:masterClrMapping/>
  </p:clrMapOvr>
  <p:extLst mod="1">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3882314" y="1181451"/>
            <a:ext cx="4495104" cy="4495104"/>
          </a:xfrm>
          <a:prstGeom prst="ellipse">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5" name="文本占位符 7"/>
          <p:cNvSpPr>
            <a:spLocks noGrp="1"/>
          </p:cNvSpPr>
          <p:nvPr>
            <p:ph type="body" sz="quarter" idx="11"/>
          </p:nvPr>
        </p:nvSpPr>
        <p:spPr>
          <a:xfrm>
            <a:off x="2326105" y="2470485"/>
            <a:ext cx="7539792" cy="1074822"/>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endParaRPr kumimoji="1" lang="zh-CN" altLang="en-US" dirty="0"/>
          </a:p>
        </p:txBody>
      </p:sp>
      <p:sp>
        <p:nvSpPr>
          <p:cNvPr id="6" name="文本占位符 7"/>
          <p:cNvSpPr>
            <a:spLocks noGrp="1"/>
          </p:cNvSpPr>
          <p:nvPr>
            <p:ph type="body" sz="quarter" idx="12"/>
          </p:nvPr>
        </p:nvSpPr>
        <p:spPr>
          <a:xfrm>
            <a:off x="2326105" y="3545305"/>
            <a:ext cx="7539792" cy="707725"/>
          </a:xfrm>
          <a:prstGeom prst="rect">
            <a:avLst/>
          </a:prstGeom>
          <a:ln w="12700" cmpd="sng">
            <a:noFill/>
          </a:ln>
        </p:spPr>
        <p:txBody>
          <a:bodyPr vert="horz" anchor="ctr"/>
          <a:lstStyle>
            <a:lvl1pPr marL="0" indent="0" algn="ctr">
              <a:buNone/>
              <a:defRPr sz="4400" b="0">
                <a:latin typeface="Microsoft YaHei" charset="0"/>
                <a:ea typeface="Microsoft YaHei" charset="0"/>
                <a:cs typeface="Microsoft YaHei" charset="0"/>
              </a:defRPr>
            </a:lvl1pPr>
          </a:lstStyle>
          <a:p>
            <a:pPr lvl="0"/>
            <a:endParaRPr kumimoji="1" lang="zh-CN" altLang="en-US" dirty="0"/>
          </a:p>
        </p:txBody>
      </p:sp>
    </p:spTree>
    <p:extLst>
      <p:ext uri="{BB962C8B-B14F-4D97-AF65-F5344CB8AC3E}">
        <p14:creationId xmlns:p14="http://schemas.microsoft.com/office/powerpoint/2010/main" val="1253207672"/>
      </p:ext>
    </p:extLst>
  </p:cSld>
  <p:clrMapOvr>
    <a:masterClrMapping/>
  </p:clrMapOvr>
  <p:extLst mod="1">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15838" r="78197" b="16675"/>
          <a:stretch/>
        </p:blipFill>
        <p:spPr>
          <a:xfrm>
            <a:off x="8015258" y="-12700"/>
            <a:ext cx="4189442" cy="6858000"/>
          </a:xfrm>
          <a:prstGeom prst="rect">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414647625"/>
      </p:ext>
    </p:extLst>
  </p:cSld>
  <p:clrMapOvr>
    <a:masterClrMapping/>
  </p:clrMapOvr>
  <p:extLst mod="1">
    <p:ext uri="{DCECCB84-F9BA-43D5-87BE-67443E8EF086}">
      <p15:sldGuideLst xmlns:p15="http://schemas.microsoft.com/office/powerpoint/2012/main">
        <p15:guide id="1"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a:srcRect t="15838" r="78197" b="16675"/>
          <a:stretch/>
        </p:blipFill>
        <p:spPr>
          <a:xfrm flipH="1">
            <a:off x="0" y="-12700"/>
            <a:ext cx="4189442" cy="6858000"/>
          </a:xfrm>
          <a:prstGeom prst="rect">
            <a:avLst/>
          </a:prstGeom>
        </p:spPr>
      </p:pic>
      <p:sp>
        <p:nvSpPr>
          <p:cNvPr id="3" name="文本占位符 7"/>
          <p:cNvSpPr>
            <a:spLocks noGrp="1"/>
          </p:cNvSpPr>
          <p:nvPr>
            <p:ph type="body" sz="quarter" idx="10" hasCustomPrompt="1"/>
          </p:nvPr>
        </p:nvSpPr>
        <p:spPr>
          <a:xfrm>
            <a:off x="8583804" y="220133"/>
            <a:ext cx="3303395" cy="389467"/>
          </a:xfrm>
          <a:prstGeom prst="rect">
            <a:avLst/>
          </a:prstGeom>
          <a:ln w="12700" cmpd="sng">
            <a:noFill/>
          </a:ln>
        </p:spPr>
        <p:txBody>
          <a:bodyPr vert="horz" anchor="ctr"/>
          <a:lstStyle>
            <a:lvl1pPr marL="0" indent="0" algn="r">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46741222"/>
      </p:ext>
    </p:extLst>
  </p:cSld>
  <p:clrMapOvr>
    <a:masterClrMapping/>
  </p:clrMapOvr>
  <p:extLst mod="1">
    <p:ext uri="{DCECCB84-F9BA-43D5-87BE-67443E8EF086}">
      <p15:sldGuideLst xmlns:p15="http://schemas.microsoft.com/office/powerpoint/2012/main">
        <p15:guide id="1"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54115" t="20375" r="25555" b="20378"/>
          <a:stretch/>
        </p:blipFill>
        <p:spPr>
          <a:xfrm>
            <a:off x="7739212" y="0"/>
            <a:ext cx="4452788" cy="6862813"/>
          </a:xfrm>
          <a:prstGeom prst="rect">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306640"/>
      </p:ext>
    </p:extLst>
  </p:cSld>
  <p:clrMapOvr>
    <a:masterClrMapping/>
  </p:clrMapOvr>
  <p:extLst mod="1">
    <p:ext uri="{DCECCB84-F9BA-43D5-87BE-67443E8EF086}">
      <p15:sldGuideLst xmlns:p15="http://schemas.microsoft.com/office/powerpoint/2012/main">
        <p15:guide id="1"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7" r:id="rId1"/>
    <p:sldLayoutId id="2147483699" r:id="rId2"/>
    <p:sldLayoutId id="2147483700" r:id="rId3"/>
    <p:sldLayoutId id="2147483701" r:id="rId4"/>
    <p:sldLayoutId id="2147483702" r:id="rId5"/>
    <p:sldLayoutId id="2147483689" r:id="rId6"/>
    <p:sldLayoutId id="2147483690" r:id="rId7"/>
    <p:sldLayoutId id="2147483691" r:id="rId8"/>
    <p:sldLayoutId id="2147483692" r:id="rId9"/>
    <p:sldLayoutId id="2147483693"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680" r:id="rId1"/>
    <p:sldLayoutId id="2147483682"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smtClean="0">
                <a:latin typeface="Segoe UI"/>
                <a:ea typeface="微软雅黑"/>
              </a:rPr>
              <a:t>正则表达式简介</a:t>
            </a:r>
            <a:endParaRPr lang="en-US" altLang="zh-CN" dirty="0">
              <a:latin typeface="Segoe UI"/>
              <a:ea typeface="微软雅黑"/>
            </a:endParaRPr>
          </a:p>
        </p:txBody>
      </p:sp>
      <p:sp>
        <p:nvSpPr>
          <p:cNvPr id="4" name="文本占位符 3"/>
          <p:cNvSpPr>
            <a:spLocks noGrp="1"/>
          </p:cNvSpPr>
          <p:nvPr>
            <p:ph type="body" sz="quarter" idx="12"/>
          </p:nvPr>
        </p:nvSpPr>
        <p:spPr>
          <a:xfrm>
            <a:off x="4809387" y="3669184"/>
            <a:ext cx="2294080" cy="603558"/>
          </a:xfrm>
        </p:spPr>
        <p:txBody>
          <a:bodyPr/>
          <a:lstStyle/>
          <a:p>
            <a:pPr lvl="0">
              <a:lnSpc>
                <a:spcPct val="100000"/>
              </a:lnSpc>
              <a:spcBef>
                <a:spcPts val="0"/>
              </a:spcBef>
              <a:defRPr/>
            </a:pPr>
            <a:r>
              <a:rPr lang="zh-CN" altLang="en-US" sz="1800" kern="0" dirty="0" smtClean="0">
                <a:latin typeface="Segoe UI"/>
                <a:ea typeface="微软雅黑"/>
                <a:cs typeface=""/>
              </a:rPr>
              <a:t>报告人</a:t>
            </a:r>
            <a:endParaRPr lang="en-US" altLang="zh-CN" sz="1800" kern="0" dirty="0">
              <a:latin typeface="Segoe UI"/>
              <a:ea typeface="微软雅黑"/>
              <a:cs typeface=""/>
            </a:endParaRPr>
          </a:p>
          <a:p>
            <a:pPr lvl="0">
              <a:lnSpc>
                <a:spcPct val="100000"/>
              </a:lnSpc>
              <a:spcBef>
                <a:spcPts val="0"/>
              </a:spcBef>
              <a:defRPr/>
            </a:pPr>
            <a:r>
              <a:rPr lang="zh-CN" altLang="en-US" sz="1800" kern="0" dirty="0" smtClean="0">
                <a:latin typeface="Segoe UI"/>
                <a:ea typeface="微软雅黑"/>
                <a:cs typeface=""/>
              </a:rPr>
              <a:t>李斯乔</a:t>
            </a:r>
            <a:endParaRPr lang="en-US" altLang="zh-CN" sz="1800" kern="0" dirty="0" smtClean="0">
              <a:latin typeface="Segoe UI"/>
              <a:ea typeface="微软雅黑"/>
              <a:cs typeface=""/>
            </a:endParaRPr>
          </a:p>
        </p:txBody>
      </p:sp>
    </p:spTree>
    <p:extLst>
      <p:ext uri="{BB962C8B-B14F-4D97-AF65-F5344CB8AC3E}">
        <p14:creationId xmlns:p14="http://schemas.microsoft.com/office/powerpoint/2010/main" val="213739035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占位符 1"/>
          <p:cNvSpPr>
            <a:spLocks noGrp="1"/>
          </p:cNvSpPr>
          <p:nvPr/>
        </p:nvSpPr>
        <p:spPr>
          <a:xfrm>
            <a:off x="3654276" y="69751"/>
            <a:ext cx="2197884" cy="561057"/>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1400" b="1" kern="1200">
                <a:solidFill>
                  <a:schemeClr val="tx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1800" dirty="0" smtClean="0"/>
              <a:t>3.PythonAPI</a:t>
            </a:r>
            <a:endParaRPr kumimoji="1" lang="zh-CN" altLang="en-US" sz="1800" dirty="0"/>
          </a:p>
        </p:txBody>
      </p:sp>
      <p:sp>
        <p:nvSpPr>
          <p:cNvPr id="4" name="矩形 3"/>
          <p:cNvSpPr/>
          <p:nvPr/>
        </p:nvSpPr>
        <p:spPr>
          <a:xfrm>
            <a:off x="4008120" y="925528"/>
            <a:ext cx="7513320" cy="1200329"/>
          </a:xfrm>
          <a:prstGeom prst="rect">
            <a:avLst/>
          </a:prstGeom>
        </p:spPr>
        <p:txBody>
          <a:bodyPr wrap="square">
            <a:spAutoFit/>
          </a:bodyPr>
          <a:lstStyle/>
          <a:p>
            <a:r>
              <a:rPr lang="en-US" altLang="zh-CN" b="1" dirty="0">
                <a:solidFill>
                  <a:srgbClr val="000000"/>
                </a:solidFill>
                <a:latin typeface="Verdana" panose="020B0604030504040204" pitchFamily="34" charset="0"/>
              </a:rPr>
              <a:t>Match</a:t>
            </a:r>
          </a:p>
          <a:p>
            <a:r>
              <a:rPr lang="en-US" altLang="zh-CN" dirty="0">
                <a:solidFill>
                  <a:srgbClr val="000000"/>
                </a:solidFill>
                <a:latin typeface="Verdana" panose="020B0604030504040204" pitchFamily="34" charset="0"/>
              </a:rPr>
              <a:t>Match</a:t>
            </a:r>
            <a:r>
              <a:rPr lang="zh-CN" altLang="en-US" dirty="0">
                <a:solidFill>
                  <a:srgbClr val="000000"/>
                </a:solidFill>
                <a:latin typeface="Verdana" panose="020B0604030504040204" pitchFamily="34" charset="0"/>
              </a:rPr>
              <a:t>对象是一次匹配的结果，包含了很多关于此次匹配的信息，可以使用</a:t>
            </a:r>
            <a:r>
              <a:rPr lang="en-US" altLang="zh-CN" dirty="0">
                <a:solidFill>
                  <a:srgbClr val="000000"/>
                </a:solidFill>
                <a:latin typeface="Verdana" panose="020B0604030504040204" pitchFamily="34" charset="0"/>
              </a:rPr>
              <a:t>Match</a:t>
            </a:r>
            <a:r>
              <a:rPr lang="zh-CN" altLang="en-US" dirty="0">
                <a:solidFill>
                  <a:srgbClr val="000000"/>
                </a:solidFill>
                <a:latin typeface="Verdana" panose="020B0604030504040204" pitchFamily="34" charset="0"/>
              </a:rPr>
              <a:t>提供的可读属性或方法来获取这些信息。</a:t>
            </a:r>
          </a:p>
          <a:p>
            <a:endParaRPr lang="zh-CN" altLang="en-US" b="0" i="0" dirty="0">
              <a:solidFill>
                <a:srgbClr val="000000"/>
              </a:solidFill>
              <a:effectLst/>
              <a:latin typeface="Verdana" panose="020B0604030504040204" pitchFamily="34" charset="0"/>
            </a:endParaRPr>
          </a:p>
        </p:txBody>
      </p:sp>
      <p:pic>
        <p:nvPicPr>
          <p:cNvPr id="6" name="图片 5"/>
          <p:cNvPicPr>
            <a:picLocks noChangeAspect="1"/>
          </p:cNvPicPr>
          <p:nvPr/>
        </p:nvPicPr>
        <p:blipFill>
          <a:blip r:embed="rId3"/>
          <a:stretch>
            <a:fillRect/>
          </a:stretch>
        </p:blipFill>
        <p:spPr>
          <a:xfrm>
            <a:off x="1727961" y="350278"/>
            <a:ext cx="7382787" cy="6415387"/>
          </a:xfrm>
          <a:prstGeom prst="rect">
            <a:avLst/>
          </a:prstGeom>
        </p:spPr>
      </p:pic>
    </p:spTree>
    <p:extLst>
      <p:ext uri="{BB962C8B-B14F-4D97-AF65-F5344CB8AC3E}">
        <p14:creationId xmlns:p14="http://schemas.microsoft.com/office/powerpoint/2010/main" val="3060665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占位符 1"/>
          <p:cNvSpPr>
            <a:spLocks noGrp="1"/>
          </p:cNvSpPr>
          <p:nvPr/>
        </p:nvSpPr>
        <p:spPr>
          <a:xfrm>
            <a:off x="3654276" y="69751"/>
            <a:ext cx="2197884" cy="561057"/>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1400" b="1" kern="1200">
                <a:solidFill>
                  <a:schemeClr val="tx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1800" dirty="0" smtClean="0"/>
              <a:t>3.PythonAPI</a:t>
            </a:r>
            <a:endParaRPr kumimoji="1" lang="zh-CN" altLang="en-US" sz="1800" dirty="0"/>
          </a:p>
        </p:txBody>
      </p:sp>
      <p:sp>
        <p:nvSpPr>
          <p:cNvPr id="4" name="矩形 3"/>
          <p:cNvSpPr/>
          <p:nvPr/>
        </p:nvSpPr>
        <p:spPr>
          <a:xfrm>
            <a:off x="3947160" y="676588"/>
            <a:ext cx="7574280" cy="1477328"/>
          </a:xfrm>
          <a:prstGeom prst="rect">
            <a:avLst/>
          </a:prstGeom>
        </p:spPr>
        <p:txBody>
          <a:bodyPr wrap="square">
            <a:spAutoFit/>
          </a:bodyPr>
          <a:lstStyle/>
          <a:p>
            <a:r>
              <a:rPr lang="en-US" altLang="zh-CN" b="1" dirty="0" smtClean="0">
                <a:solidFill>
                  <a:srgbClr val="000000"/>
                </a:solidFill>
                <a:latin typeface="Verdana" panose="020B0604030504040204" pitchFamily="34" charset="0"/>
              </a:rPr>
              <a:t>Pattern</a:t>
            </a:r>
            <a:endParaRPr lang="en-US" altLang="zh-CN" b="1" dirty="0">
              <a:solidFill>
                <a:srgbClr val="000000"/>
              </a:solidFill>
              <a:latin typeface="Verdana" panose="020B0604030504040204" pitchFamily="34" charset="0"/>
            </a:endParaRPr>
          </a:p>
          <a:p>
            <a:r>
              <a:rPr lang="en-US" altLang="zh-CN" dirty="0">
                <a:solidFill>
                  <a:srgbClr val="000000"/>
                </a:solidFill>
                <a:latin typeface="Verdana" panose="020B0604030504040204" pitchFamily="34" charset="0"/>
              </a:rPr>
              <a:t>Pattern</a:t>
            </a:r>
            <a:r>
              <a:rPr lang="zh-CN" altLang="en-US" dirty="0">
                <a:solidFill>
                  <a:srgbClr val="000000"/>
                </a:solidFill>
                <a:latin typeface="Verdana" panose="020B0604030504040204" pitchFamily="34" charset="0"/>
              </a:rPr>
              <a:t>对象是一个编译好的正则表达式，通过</a:t>
            </a:r>
            <a:r>
              <a:rPr lang="en-US" altLang="zh-CN" dirty="0">
                <a:solidFill>
                  <a:srgbClr val="000000"/>
                </a:solidFill>
                <a:latin typeface="Verdana" panose="020B0604030504040204" pitchFamily="34" charset="0"/>
              </a:rPr>
              <a:t>Pattern</a:t>
            </a:r>
            <a:r>
              <a:rPr lang="zh-CN" altLang="en-US" dirty="0">
                <a:solidFill>
                  <a:srgbClr val="000000"/>
                </a:solidFill>
                <a:latin typeface="Verdana" panose="020B0604030504040204" pitchFamily="34" charset="0"/>
              </a:rPr>
              <a:t>提供的一系列方法可以对文本进行匹配查找。</a:t>
            </a:r>
          </a:p>
          <a:p>
            <a:r>
              <a:rPr lang="en-US" altLang="zh-CN" dirty="0">
                <a:solidFill>
                  <a:srgbClr val="000000"/>
                </a:solidFill>
                <a:latin typeface="Verdana" panose="020B0604030504040204" pitchFamily="34" charset="0"/>
              </a:rPr>
              <a:t>Pattern</a:t>
            </a:r>
            <a:r>
              <a:rPr lang="zh-CN" altLang="en-US" dirty="0">
                <a:solidFill>
                  <a:srgbClr val="000000"/>
                </a:solidFill>
                <a:latin typeface="Verdana" panose="020B0604030504040204" pitchFamily="34" charset="0"/>
              </a:rPr>
              <a:t>不能直接实例化，必须使用</a:t>
            </a:r>
            <a:r>
              <a:rPr lang="en-US" altLang="zh-CN" dirty="0" err="1">
                <a:solidFill>
                  <a:srgbClr val="000000"/>
                </a:solidFill>
                <a:latin typeface="Verdana" panose="020B0604030504040204" pitchFamily="34" charset="0"/>
              </a:rPr>
              <a:t>re.compile</a:t>
            </a:r>
            <a:r>
              <a:rPr lang="en-US" altLang="zh-CN" dirty="0">
                <a:solidFill>
                  <a:srgbClr val="000000"/>
                </a:solidFill>
                <a:latin typeface="Verdana" panose="020B0604030504040204" pitchFamily="34" charset="0"/>
              </a:rPr>
              <a:t>()</a:t>
            </a:r>
            <a:r>
              <a:rPr lang="zh-CN" altLang="en-US" dirty="0">
                <a:solidFill>
                  <a:srgbClr val="000000"/>
                </a:solidFill>
                <a:latin typeface="Verdana" panose="020B0604030504040204" pitchFamily="34" charset="0"/>
              </a:rPr>
              <a:t>进行构造。</a:t>
            </a:r>
          </a:p>
          <a:p>
            <a:r>
              <a:rPr lang="en-US" altLang="zh-CN" dirty="0">
                <a:solidFill>
                  <a:srgbClr val="000000"/>
                </a:solidFill>
                <a:latin typeface="Verdana" panose="020B0604030504040204" pitchFamily="34" charset="0"/>
              </a:rPr>
              <a:t>Pattern</a:t>
            </a:r>
            <a:r>
              <a:rPr lang="zh-CN" altLang="en-US" dirty="0">
                <a:solidFill>
                  <a:srgbClr val="000000"/>
                </a:solidFill>
                <a:latin typeface="Verdana" panose="020B0604030504040204" pitchFamily="34" charset="0"/>
              </a:rPr>
              <a:t>提供了几个可读属性用于获取表达式的相关信息</a:t>
            </a:r>
            <a:r>
              <a:rPr lang="zh-CN" altLang="en-US" dirty="0" smtClean="0">
                <a:solidFill>
                  <a:srgbClr val="000000"/>
                </a:solidFill>
                <a:latin typeface="Verdana" panose="020B0604030504040204" pitchFamily="34" charset="0"/>
              </a:rPr>
              <a:t>：</a:t>
            </a:r>
            <a:endParaRPr lang="zh-CN" altLang="en-US" dirty="0">
              <a:solidFill>
                <a:srgbClr val="000000"/>
              </a:solidFill>
              <a:latin typeface="Verdana" panose="020B0604030504040204" pitchFamily="34" charset="0"/>
            </a:endParaRPr>
          </a:p>
        </p:txBody>
      </p:sp>
      <p:pic>
        <p:nvPicPr>
          <p:cNvPr id="6" name="图片 5"/>
          <p:cNvPicPr>
            <a:picLocks noChangeAspect="1"/>
          </p:cNvPicPr>
          <p:nvPr/>
        </p:nvPicPr>
        <p:blipFill>
          <a:blip r:embed="rId3"/>
          <a:stretch>
            <a:fillRect/>
          </a:stretch>
        </p:blipFill>
        <p:spPr>
          <a:xfrm>
            <a:off x="4043708" y="2304419"/>
            <a:ext cx="7383595" cy="3215232"/>
          </a:xfrm>
          <a:prstGeom prst="rect">
            <a:avLst/>
          </a:prstGeom>
        </p:spPr>
      </p:pic>
    </p:spTree>
    <p:extLst>
      <p:ext uri="{BB962C8B-B14F-4D97-AF65-F5344CB8AC3E}">
        <p14:creationId xmlns:p14="http://schemas.microsoft.com/office/powerpoint/2010/main" val="2679650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占位符 1"/>
          <p:cNvSpPr>
            <a:spLocks noGrp="1"/>
          </p:cNvSpPr>
          <p:nvPr/>
        </p:nvSpPr>
        <p:spPr>
          <a:xfrm>
            <a:off x="3654276" y="69751"/>
            <a:ext cx="2197884" cy="561057"/>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1400" b="1" kern="1200">
                <a:solidFill>
                  <a:schemeClr val="tx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1800" dirty="0" smtClean="0"/>
              <a:t>3.PythonAPI</a:t>
            </a:r>
            <a:endParaRPr kumimoji="1" lang="zh-CN" altLang="en-US" sz="1800" dirty="0"/>
          </a:p>
        </p:txBody>
      </p:sp>
      <p:sp>
        <p:nvSpPr>
          <p:cNvPr id="2" name="矩形 1"/>
          <p:cNvSpPr/>
          <p:nvPr/>
        </p:nvSpPr>
        <p:spPr>
          <a:xfrm>
            <a:off x="3825240" y="630808"/>
            <a:ext cx="6096000" cy="1477328"/>
          </a:xfrm>
          <a:prstGeom prst="rect">
            <a:avLst/>
          </a:prstGeom>
        </p:spPr>
        <p:txBody>
          <a:bodyPr>
            <a:spAutoFit/>
          </a:bodyPr>
          <a:lstStyle/>
          <a:p>
            <a:r>
              <a:rPr lang="en-US" altLang="zh-CN" b="1" dirty="0" smtClean="0">
                <a:solidFill>
                  <a:srgbClr val="000000"/>
                </a:solidFill>
                <a:latin typeface="Verdana" panose="020B0604030504040204" pitchFamily="34" charset="0"/>
              </a:rPr>
              <a:t>match(pattern</a:t>
            </a:r>
            <a:r>
              <a:rPr lang="en-US" altLang="zh-CN" b="1" dirty="0">
                <a:solidFill>
                  <a:srgbClr val="000000"/>
                </a:solidFill>
                <a:latin typeface="Verdana" panose="020B0604030504040204" pitchFamily="34" charset="0"/>
              </a:rPr>
              <a:t>, string, flags=0):</a:t>
            </a:r>
            <a:r>
              <a:rPr lang="en-US" altLang="zh-CN" b="1" dirty="0" smtClean="0">
                <a:solidFill>
                  <a:srgbClr val="000000"/>
                </a:solidFill>
                <a:latin typeface="Verdana" panose="020B0604030504040204" pitchFamily="34" charset="0"/>
              </a:rPr>
              <a:t> </a:t>
            </a:r>
            <a:br>
              <a:rPr lang="en-US" altLang="zh-CN" b="1" dirty="0" smtClean="0">
                <a:solidFill>
                  <a:srgbClr val="000000"/>
                </a:solidFill>
                <a:latin typeface="Verdana" panose="020B0604030504040204" pitchFamily="34" charset="0"/>
              </a:rPr>
            </a:br>
            <a:r>
              <a:rPr lang="zh-CN" altLang="en-US" dirty="0" smtClean="0">
                <a:solidFill>
                  <a:srgbClr val="000000"/>
                </a:solidFill>
                <a:latin typeface="Verdana" panose="020B0604030504040204" pitchFamily="34" charset="0"/>
              </a:rPr>
              <a:t>这个方法将从</a:t>
            </a:r>
            <a:r>
              <a:rPr lang="en-US" altLang="zh-CN" dirty="0" smtClean="0">
                <a:solidFill>
                  <a:srgbClr val="000000"/>
                </a:solidFill>
                <a:latin typeface="Verdana" panose="020B0604030504040204" pitchFamily="34" charset="0"/>
              </a:rPr>
              <a:t>string</a:t>
            </a:r>
            <a:r>
              <a:rPr lang="zh-CN" altLang="en-US" dirty="0" smtClean="0">
                <a:solidFill>
                  <a:srgbClr val="000000"/>
                </a:solidFill>
                <a:latin typeface="Verdana" panose="020B0604030504040204" pitchFamily="34" charset="0"/>
              </a:rPr>
              <a:t>的</a:t>
            </a:r>
            <a:r>
              <a:rPr lang="en-US" altLang="zh-CN" dirty="0" err="1" smtClean="0">
                <a:solidFill>
                  <a:srgbClr val="000000"/>
                </a:solidFill>
                <a:latin typeface="Verdana" panose="020B0604030504040204" pitchFamily="34" charset="0"/>
              </a:rPr>
              <a:t>pos</a:t>
            </a:r>
            <a:r>
              <a:rPr lang="zh-CN" altLang="en-US" dirty="0" smtClean="0">
                <a:solidFill>
                  <a:srgbClr val="000000"/>
                </a:solidFill>
                <a:latin typeface="Verdana" panose="020B0604030504040204" pitchFamily="34" charset="0"/>
              </a:rPr>
              <a:t>下标处起尝试匹配</a:t>
            </a:r>
            <a:r>
              <a:rPr lang="en-US" altLang="zh-CN" dirty="0" smtClean="0">
                <a:solidFill>
                  <a:srgbClr val="000000"/>
                </a:solidFill>
                <a:latin typeface="Verdana" panose="020B0604030504040204" pitchFamily="34" charset="0"/>
              </a:rPr>
              <a:t>pattern</a:t>
            </a:r>
            <a:r>
              <a:rPr lang="zh-CN" altLang="en-US" dirty="0" smtClean="0">
                <a:solidFill>
                  <a:srgbClr val="000000"/>
                </a:solidFill>
                <a:latin typeface="Verdana" panose="020B0604030504040204" pitchFamily="34" charset="0"/>
              </a:rPr>
              <a:t>；如果</a:t>
            </a:r>
            <a:r>
              <a:rPr lang="en-US" altLang="zh-CN" dirty="0" smtClean="0">
                <a:solidFill>
                  <a:srgbClr val="000000"/>
                </a:solidFill>
                <a:latin typeface="Verdana" panose="020B0604030504040204" pitchFamily="34" charset="0"/>
              </a:rPr>
              <a:t>pattern</a:t>
            </a:r>
            <a:r>
              <a:rPr lang="zh-CN" altLang="en-US" dirty="0" smtClean="0">
                <a:solidFill>
                  <a:srgbClr val="000000"/>
                </a:solidFill>
                <a:latin typeface="Verdana" panose="020B0604030504040204" pitchFamily="34" charset="0"/>
              </a:rPr>
              <a:t>结束时仍可匹配，则返回一个</a:t>
            </a:r>
            <a:r>
              <a:rPr lang="en-US" altLang="zh-CN" dirty="0" smtClean="0">
                <a:solidFill>
                  <a:srgbClr val="000000"/>
                </a:solidFill>
                <a:latin typeface="Verdana" panose="020B0604030504040204" pitchFamily="34" charset="0"/>
              </a:rPr>
              <a:t>Match</a:t>
            </a:r>
            <a:r>
              <a:rPr lang="zh-CN" altLang="en-US" dirty="0" smtClean="0">
                <a:solidFill>
                  <a:srgbClr val="000000"/>
                </a:solidFill>
                <a:latin typeface="Verdana" panose="020B0604030504040204" pitchFamily="34" charset="0"/>
              </a:rPr>
              <a:t>对象；如果匹配过程中</a:t>
            </a:r>
            <a:r>
              <a:rPr lang="en-US" altLang="zh-CN" dirty="0" smtClean="0">
                <a:solidFill>
                  <a:srgbClr val="000000"/>
                </a:solidFill>
                <a:latin typeface="Verdana" panose="020B0604030504040204" pitchFamily="34" charset="0"/>
              </a:rPr>
              <a:t>pattern</a:t>
            </a:r>
            <a:r>
              <a:rPr lang="zh-CN" altLang="en-US" dirty="0" smtClean="0">
                <a:solidFill>
                  <a:srgbClr val="000000"/>
                </a:solidFill>
                <a:latin typeface="Verdana" panose="020B0604030504040204" pitchFamily="34" charset="0"/>
              </a:rPr>
              <a:t>无法匹配，或者匹配未结束就已到达</a:t>
            </a:r>
            <a:r>
              <a:rPr lang="en-US" altLang="zh-CN" dirty="0" err="1" smtClean="0">
                <a:solidFill>
                  <a:srgbClr val="000000"/>
                </a:solidFill>
                <a:latin typeface="Verdana" panose="020B0604030504040204" pitchFamily="34" charset="0"/>
              </a:rPr>
              <a:t>endpos</a:t>
            </a:r>
            <a:r>
              <a:rPr lang="zh-CN" altLang="en-US" dirty="0" smtClean="0">
                <a:solidFill>
                  <a:srgbClr val="000000"/>
                </a:solidFill>
                <a:latin typeface="Verdana" panose="020B0604030504040204" pitchFamily="34" charset="0"/>
              </a:rPr>
              <a:t>，则返回</a:t>
            </a:r>
            <a:r>
              <a:rPr lang="en-US" altLang="zh-CN" dirty="0" smtClean="0">
                <a:solidFill>
                  <a:srgbClr val="000000"/>
                </a:solidFill>
                <a:latin typeface="Verdana" panose="020B0604030504040204" pitchFamily="34" charset="0"/>
              </a:rPr>
              <a:t>None</a:t>
            </a:r>
            <a:r>
              <a:rPr lang="zh-CN" altLang="en-US" dirty="0" smtClean="0">
                <a:solidFill>
                  <a:srgbClr val="000000"/>
                </a:solidFill>
                <a:latin typeface="Verdana" panose="020B0604030504040204" pitchFamily="34" charset="0"/>
              </a:rPr>
              <a:t>。 </a:t>
            </a:r>
            <a:endParaRPr lang="zh-CN" altLang="en-US" dirty="0"/>
          </a:p>
        </p:txBody>
      </p:sp>
      <p:sp>
        <p:nvSpPr>
          <p:cNvPr id="3" name="矩形 2"/>
          <p:cNvSpPr/>
          <p:nvPr/>
        </p:nvSpPr>
        <p:spPr>
          <a:xfrm>
            <a:off x="3825240" y="2108136"/>
            <a:ext cx="6096000" cy="1754326"/>
          </a:xfrm>
          <a:prstGeom prst="rect">
            <a:avLst/>
          </a:prstGeom>
        </p:spPr>
        <p:txBody>
          <a:bodyPr>
            <a:spAutoFit/>
          </a:bodyPr>
          <a:lstStyle/>
          <a:p>
            <a:r>
              <a:rPr lang="en-US" altLang="zh-CN" b="1" dirty="0" smtClean="0">
                <a:solidFill>
                  <a:srgbClr val="000000"/>
                </a:solidFill>
                <a:latin typeface="Verdana" panose="020B0604030504040204" pitchFamily="34" charset="0"/>
              </a:rPr>
              <a:t>search(pattern</a:t>
            </a:r>
            <a:r>
              <a:rPr lang="en-US" altLang="zh-CN" b="1" dirty="0">
                <a:solidFill>
                  <a:srgbClr val="000000"/>
                </a:solidFill>
                <a:latin typeface="Verdana" panose="020B0604030504040204" pitchFamily="34" charset="0"/>
              </a:rPr>
              <a:t>, string, flags=0): </a:t>
            </a:r>
            <a:br>
              <a:rPr lang="en-US" altLang="zh-CN" b="1" dirty="0">
                <a:solidFill>
                  <a:srgbClr val="000000"/>
                </a:solidFill>
                <a:latin typeface="Verdana" panose="020B0604030504040204" pitchFamily="34" charset="0"/>
              </a:rPr>
            </a:br>
            <a:r>
              <a:rPr lang="zh-CN" altLang="en-US" dirty="0">
                <a:solidFill>
                  <a:srgbClr val="000000"/>
                </a:solidFill>
                <a:latin typeface="Verdana" panose="020B0604030504040204" pitchFamily="34" charset="0"/>
              </a:rPr>
              <a:t>这个方法用于查找字符串中可以匹配成功的子串。从</a:t>
            </a:r>
            <a:r>
              <a:rPr lang="en-US" altLang="zh-CN" dirty="0">
                <a:solidFill>
                  <a:srgbClr val="000000"/>
                </a:solidFill>
                <a:latin typeface="Verdana" panose="020B0604030504040204" pitchFamily="34" charset="0"/>
              </a:rPr>
              <a:t>string</a:t>
            </a:r>
            <a:r>
              <a:rPr lang="zh-CN" altLang="en-US" dirty="0">
                <a:solidFill>
                  <a:srgbClr val="000000"/>
                </a:solidFill>
                <a:latin typeface="Verdana" panose="020B0604030504040204" pitchFamily="34" charset="0"/>
              </a:rPr>
              <a:t>的</a:t>
            </a:r>
            <a:r>
              <a:rPr lang="en-US" altLang="zh-CN" dirty="0" err="1">
                <a:solidFill>
                  <a:srgbClr val="000000"/>
                </a:solidFill>
                <a:latin typeface="Verdana" panose="020B0604030504040204" pitchFamily="34" charset="0"/>
              </a:rPr>
              <a:t>pos</a:t>
            </a:r>
            <a:r>
              <a:rPr lang="zh-CN" altLang="en-US" dirty="0">
                <a:solidFill>
                  <a:srgbClr val="000000"/>
                </a:solidFill>
                <a:latin typeface="Verdana" panose="020B0604030504040204" pitchFamily="34" charset="0"/>
              </a:rPr>
              <a:t>下标处起尝试匹配</a:t>
            </a:r>
            <a:r>
              <a:rPr lang="en-US" altLang="zh-CN" dirty="0">
                <a:solidFill>
                  <a:srgbClr val="000000"/>
                </a:solidFill>
                <a:latin typeface="Verdana" panose="020B0604030504040204" pitchFamily="34" charset="0"/>
              </a:rPr>
              <a:t>pattern</a:t>
            </a:r>
            <a:r>
              <a:rPr lang="zh-CN" altLang="en-US" dirty="0">
                <a:solidFill>
                  <a:srgbClr val="000000"/>
                </a:solidFill>
                <a:latin typeface="Verdana" panose="020B0604030504040204" pitchFamily="34" charset="0"/>
              </a:rPr>
              <a:t>，如果</a:t>
            </a:r>
            <a:r>
              <a:rPr lang="en-US" altLang="zh-CN" dirty="0">
                <a:solidFill>
                  <a:srgbClr val="000000"/>
                </a:solidFill>
                <a:latin typeface="Verdana" panose="020B0604030504040204" pitchFamily="34" charset="0"/>
              </a:rPr>
              <a:t>pattern</a:t>
            </a:r>
            <a:r>
              <a:rPr lang="zh-CN" altLang="en-US" dirty="0">
                <a:solidFill>
                  <a:srgbClr val="000000"/>
                </a:solidFill>
                <a:latin typeface="Verdana" panose="020B0604030504040204" pitchFamily="34" charset="0"/>
              </a:rPr>
              <a:t>结束时仍可匹配，则返回一个</a:t>
            </a:r>
            <a:r>
              <a:rPr lang="en-US" altLang="zh-CN" dirty="0">
                <a:solidFill>
                  <a:srgbClr val="000000"/>
                </a:solidFill>
                <a:latin typeface="Verdana" panose="020B0604030504040204" pitchFamily="34" charset="0"/>
              </a:rPr>
              <a:t>Match</a:t>
            </a:r>
            <a:r>
              <a:rPr lang="zh-CN" altLang="en-US" dirty="0">
                <a:solidFill>
                  <a:srgbClr val="000000"/>
                </a:solidFill>
                <a:latin typeface="Verdana" panose="020B0604030504040204" pitchFamily="34" charset="0"/>
              </a:rPr>
              <a:t>对象；若无法匹配，则将</a:t>
            </a:r>
            <a:r>
              <a:rPr lang="en-US" altLang="zh-CN" dirty="0" err="1">
                <a:solidFill>
                  <a:srgbClr val="000000"/>
                </a:solidFill>
                <a:latin typeface="Verdana" panose="020B0604030504040204" pitchFamily="34" charset="0"/>
              </a:rPr>
              <a:t>pos</a:t>
            </a:r>
            <a:r>
              <a:rPr lang="zh-CN" altLang="en-US" dirty="0">
                <a:solidFill>
                  <a:srgbClr val="000000"/>
                </a:solidFill>
                <a:latin typeface="Verdana" panose="020B0604030504040204" pitchFamily="34" charset="0"/>
              </a:rPr>
              <a:t>加</a:t>
            </a:r>
            <a:r>
              <a:rPr lang="en-US" altLang="zh-CN" dirty="0">
                <a:solidFill>
                  <a:srgbClr val="000000"/>
                </a:solidFill>
                <a:latin typeface="Verdana" panose="020B0604030504040204" pitchFamily="34" charset="0"/>
              </a:rPr>
              <a:t>1</a:t>
            </a:r>
            <a:r>
              <a:rPr lang="zh-CN" altLang="en-US" dirty="0">
                <a:solidFill>
                  <a:srgbClr val="000000"/>
                </a:solidFill>
                <a:latin typeface="Verdana" panose="020B0604030504040204" pitchFamily="34" charset="0"/>
              </a:rPr>
              <a:t>后重新尝试匹配；直到</a:t>
            </a:r>
            <a:r>
              <a:rPr lang="en-US" altLang="zh-CN" dirty="0" err="1">
                <a:solidFill>
                  <a:srgbClr val="000000"/>
                </a:solidFill>
                <a:latin typeface="Verdana" panose="020B0604030504040204" pitchFamily="34" charset="0"/>
              </a:rPr>
              <a:t>pos</a:t>
            </a:r>
            <a:r>
              <a:rPr lang="en-US" altLang="zh-CN" dirty="0">
                <a:solidFill>
                  <a:srgbClr val="000000"/>
                </a:solidFill>
                <a:latin typeface="Verdana" panose="020B0604030504040204" pitchFamily="34" charset="0"/>
              </a:rPr>
              <a:t>=</a:t>
            </a:r>
            <a:r>
              <a:rPr lang="en-US" altLang="zh-CN" dirty="0" err="1">
                <a:solidFill>
                  <a:srgbClr val="000000"/>
                </a:solidFill>
                <a:latin typeface="Verdana" panose="020B0604030504040204" pitchFamily="34" charset="0"/>
              </a:rPr>
              <a:t>endpos</a:t>
            </a:r>
            <a:r>
              <a:rPr lang="zh-CN" altLang="en-US" dirty="0">
                <a:solidFill>
                  <a:srgbClr val="000000"/>
                </a:solidFill>
                <a:latin typeface="Verdana" panose="020B0604030504040204" pitchFamily="34" charset="0"/>
              </a:rPr>
              <a:t>时仍无法匹配则返回</a:t>
            </a:r>
            <a:r>
              <a:rPr lang="en-US" altLang="zh-CN" dirty="0">
                <a:solidFill>
                  <a:srgbClr val="000000"/>
                </a:solidFill>
                <a:latin typeface="Verdana" panose="020B0604030504040204" pitchFamily="34" charset="0"/>
              </a:rPr>
              <a:t>None</a:t>
            </a:r>
            <a:endParaRPr lang="zh-CN" altLang="en-US" dirty="0"/>
          </a:p>
        </p:txBody>
      </p:sp>
      <p:pic>
        <p:nvPicPr>
          <p:cNvPr id="5" name="图片 4"/>
          <p:cNvPicPr>
            <a:picLocks noChangeAspect="1"/>
          </p:cNvPicPr>
          <p:nvPr/>
        </p:nvPicPr>
        <p:blipFill>
          <a:blip r:embed="rId3"/>
          <a:stretch>
            <a:fillRect/>
          </a:stretch>
        </p:blipFill>
        <p:spPr>
          <a:xfrm>
            <a:off x="3943537" y="4111219"/>
            <a:ext cx="4956974" cy="2023574"/>
          </a:xfrm>
          <a:prstGeom prst="rect">
            <a:avLst/>
          </a:prstGeom>
        </p:spPr>
      </p:pic>
    </p:spTree>
    <p:extLst>
      <p:ext uri="{BB962C8B-B14F-4D97-AF65-F5344CB8AC3E}">
        <p14:creationId xmlns:p14="http://schemas.microsoft.com/office/powerpoint/2010/main" val="983401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占位符 1"/>
          <p:cNvSpPr>
            <a:spLocks noGrp="1"/>
          </p:cNvSpPr>
          <p:nvPr/>
        </p:nvSpPr>
        <p:spPr>
          <a:xfrm>
            <a:off x="3654276" y="69751"/>
            <a:ext cx="2197884" cy="561057"/>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1400" b="1" kern="1200">
                <a:solidFill>
                  <a:schemeClr val="tx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1800" dirty="0" smtClean="0"/>
              <a:t>3.PythonAPI</a:t>
            </a:r>
            <a:endParaRPr kumimoji="1" lang="zh-CN" altLang="en-US" sz="1800" dirty="0"/>
          </a:p>
        </p:txBody>
      </p:sp>
      <p:sp>
        <p:nvSpPr>
          <p:cNvPr id="10" name="矩形 9"/>
          <p:cNvSpPr/>
          <p:nvPr/>
        </p:nvSpPr>
        <p:spPr>
          <a:xfrm>
            <a:off x="4125953" y="857007"/>
            <a:ext cx="7463069" cy="646331"/>
          </a:xfrm>
          <a:prstGeom prst="rect">
            <a:avLst/>
          </a:prstGeom>
        </p:spPr>
        <p:txBody>
          <a:bodyPr wrap="none">
            <a:spAutoFit/>
          </a:bodyPr>
          <a:lstStyle/>
          <a:p>
            <a:r>
              <a:rPr lang="en-US" altLang="zh-CN" dirty="0" smtClean="0">
                <a:solidFill>
                  <a:srgbClr val="000000"/>
                </a:solidFill>
                <a:latin typeface="Verdana" panose="020B0604030504040204" pitchFamily="34" charset="0"/>
              </a:rPr>
              <a:t>Pattern</a:t>
            </a:r>
            <a:r>
              <a:rPr lang="zh-CN" altLang="en-US" dirty="0" smtClean="0">
                <a:solidFill>
                  <a:srgbClr val="000000"/>
                </a:solidFill>
                <a:latin typeface="Verdana" panose="020B0604030504040204" pitchFamily="34" charset="0"/>
              </a:rPr>
              <a:t>对象还提供了</a:t>
            </a:r>
            <a:r>
              <a:rPr lang="en-US" altLang="zh-CN" dirty="0" smtClean="0">
                <a:solidFill>
                  <a:srgbClr val="000000"/>
                </a:solidFill>
                <a:latin typeface="Verdana" panose="020B0604030504040204" pitchFamily="34" charset="0"/>
              </a:rPr>
              <a:t>spilt</a:t>
            </a:r>
            <a:r>
              <a:rPr lang="zh-CN" altLang="en-US" dirty="0" smtClean="0">
                <a:solidFill>
                  <a:srgbClr val="000000"/>
                </a:solidFill>
                <a:latin typeface="Verdana" panose="020B0604030504040204" pitchFamily="34" charset="0"/>
              </a:rPr>
              <a:t>、</a:t>
            </a:r>
            <a:r>
              <a:rPr lang="en-US" altLang="zh-CN" dirty="0" err="1" smtClean="0">
                <a:solidFill>
                  <a:srgbClr val="000000"/>
                </a:solidFill>
                <a:latin typeface="Verdana" panose="020B0604030504040204" pitchFamily="34" charset="0"/>
              </a:rPr>
              <a:t>findall</a:t>
            </a:r>
            <a:r>
              <a:rPr lang="zh-CN" altLang="en-US" dirty="0" smtClean="0">
                <a:solidFill>
                  <a:srgbClr val="000000"/>
                </a:solidFill>
                <a:latin typeface="Verdana" panose="020B0604030504040204" pitchFamily="34" charset="0"/>
              </a:rPr>
              <a:t>、</a:t>
            </a:r>
            <a:r>
              <a:rPr lang="en-US" altLang="zh-CN" dirty="0" err="1" smtClean="0">
                <a:solidFill>
                  <a:srgbClr val="000000"/>
                </a:solidFill>
                <a:latin typeface="Verdana" panose="020B0604030504040204" pitchFamily="34" charset="0"/>
              </a:rPr>
              <a:t>finditer</a:t>
            </a:r>
            <a:r>
              <a:rPr lang="zh-CN" altLang="en-US" dirty="0" smtClean="0">
                <a:solidFill>
                  <a:srgbClr val="000000"/>
                </a:solidFill>
                <a:latin typeface="Verdana" panose="020B0604030504040204" pitchFamily="34" charset="0"/>
              </a:rPr>
              <a:t>、</a:t>
            </a:r>
            <a:r>
              <a:rPr lang="en-US" altLang="zh-CN" dirty="0" smtClean="0">
                <a:solidFill>
                  <a:srgbClr val="000000"/>
                </a:solidFill>
                <a:latin typeface="Verdana" panose="020B0604030504040204" pitchFamily="34" charset="0"/>
              </a:rPr>
              <a:t>sub</a:t>
            </a:r>
            <a:r>
              <a:rPr lang="zh-CN" altLang="en-US" dirty="0" smtClean="0">
                <a:solidFill>
                  <a:srgbClr val="000000"/>
                </a:solidFill>
                <a:latin typeface="Verdana" panose="020B0604030504040204" pitchFamily="34" charset="0"/>
              </a:rPr>
              <a:t>、</a:t>
            </a:r>
            <a:r>
              <a:rPr lang="en-US" altLang="zh-CN" dirty="0" err="1" smtClean="0">
                <a:solidFill>
                  <a:srgbClr val="000000"/>
                </a:solidFill>
                <a:latin typeface="Verdana" panose="020B0604030504040204" pitchFamily="34" charset="0"/>
              </a:rPr>
              <a:t>subn</a:t>
            </a:r>
            <a:r>
              <a:rPr lang="zh-CN" altLang="en-US" dirty="0" smtClean="0">
                <a:solidFill>
                  <a:srgbClr val="000000"/>
                </a:solidFill>
                <a:latin typeface="Verdana" panose="020B0604030504040204" pitchFamily="34" charset="0"/>
              </a:rPr>
              <a:t>方法，提供</a:t>
            </a:r>
            <a:endParaRPr lang="en-US" altLang="zh-CN" dirty="0" smtClean="0">
              <a:solidFill>
                <a:srgbClr val="000000"/>
              </a:solidFill>
              <a:latin typeface="Verdana" panose="020B0604030504040204" pitchFamily="34" charset="0"/>
            </a:endParaRPr>
          </a:p>
          <a:p>
            <a:r>
              <a:rPr lang="zh-CN" altLang="en-US" dirty="0" smtClean="0">
                <a:solidFill>
                  <a:srgbClr val="000000"/>
                </a:solidFill>
                <a:latin typeface="Verdana" panose="020B0604030504040204" pitchFamily="34" charset="0"/>
              </a:rPr>
              <a:t>对正则表达式的操作</a:t>
            </a:r>
            <a:endParaRPr lang="zh-CN" altLang="en-US" dirty="0"/>
          </a:p>
        </p:txBody>
      </p:sp>
      <p:pic>
        <p:nvPicPr>
          <p:cNvPr id="12" name="图片 11"/>
          <p:cNvPicPr>
            <a:picLocks noChangeAspect="1"/>
          </p:cNvPicPr>
          <p:nvPr/>
        </p:nvPicPr>
        <p:blipFill>
          <a:blip r:embed="rId3"/>
          <a:stretch>
            <a:fillRect/>
          </a:stretch>
        </p:blipFill>
        <p:spPr>
          <a:xfrm>
            <a:off x="4248545" y="1681381"/>
            <a:ext cx="5111586" cy="5015914"/>
          </a:xfrm>
          <a:prstGeom prst="rect">
            <a:avLst/>
          </a:prstGeom>
        </p:spPr>
      </p:pic>
    </p:spTree>
    <p:extLst>
      <p:ext uri="{BB962C8B-B14F-4D97-AF65-F5344CB8AC3E}">
        <p14:creationId xmlns:p14="http://schemas.microsoft.com/office/powerpoint/2010/main" val="1713146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65305" y="220133"/>
            <a:ext cx="1439208" cy="561057"/>
          </a:xfrm>
        </p:spPr>
        <p:txBody>
          <a:bodyPr/>
          <a:lstStyle/>
          <a:p>
            <a:r>
              <a:rPr kumimoji="1" lang="en-US" altLang="zh-CN" sz="1800" dirty="0"/>
              <a:t>4</a:t>
            </a:r>
            <a:r>
              <a:rPr kumimoji="1" lang="en-US" altLang="zh-CN" sz="1800" dirty="0" smtClean="0"/>
              <a:t>. </a:t>
            </a:r>
            <a:r>
              <a:rPr kumimoji="1" lang="zh-CN" altLang="en-US" sz="1800" dirty="0" smtClean="0"/>
              <a:t>基本原理</a:t>
            </a:r>
            <a:endParaRPr kumimoji="1" lang="zh-CN" altLang="en-US" sz="1800" dirty="0"/>
          </a:p>
        </p:txBody>
      </p:sp>
      <p:sp>
        <p:nvSpPr>
          <p:cNvPr id="3" name="矩形 2"/>
          <p:cNvSpPr/>
          <p:nvPr/>
        </p:nvSpPr>
        <p:spPr>
          <a:xfrm>
            <a:off x="984909" y="1033149"/>
            <a:ext cx="6417141" cy="1477328"/>
          </a:xfrm>
          <a:prstGeom prst="rect">
            <a:avLst/>
          </a:prstGeom>
        </p:spPr>
        <p:txBody>
          <a:bodyPr wrap="none">
            <a:spAutoFit/>
          </a:bodyPr>
          <a:lstStyle/>
          <a:p>
            <a:r>
              <a:rPr lang="zh-CN" altLang="en-US" dirty="0">
                <a:latin typeface="Verdana" panose="020B0604030504040204" pitchFamily="34" charset="0"/>
              </a:rPr>
              <a:t>要了解正则表达式的</a:t>
            </a:r>
            <a:r>
              <a:rPr lang="zh-CN" altLang="en-US" dirty="0" smtClean="0">
                <a:latin typeface="Verdana" panose="020B0604030504040204" pitchFamily="34" charset="0"/>
              </a:rPr>
              <a:t>原理，首先需要了解</a:t>
            </a:r>
            <a:r>
              <a:rPr lang="zh-CN" altLang="en-US" b="1" dirty="0" smtClean="0">
                <a:latin typeface="Verdana" panose="020B0604030504040204" pitchFamily="34" charset="0"/>
              </a:rPr>
              <a:t>有穷自动机</a:t>
            </a:r>
            <a:r>
              <a:rPr lang="zh-CN" altLang="en-US" dirty="0" smtClean="0">
                <a:latin typeface="Verdana" panose="020B0604030504040204" pitchFamily="34" charset="0"/>
              </a:rPr>
              <a:t>的概念：</a:t>
            </a:r>
            <a:endParaRPr lang="en-US" altLang="zh-CN" dirty="0" smtClean="0">
              <a:latin typeface="Verdana" panose="020B0604030504040204" pitchFamily="34" charset="0"/>
            </a:endParaRPr>
          </a:p>
          <a:p>
            <a:r>
              <a:rPr lang="en-US" altLang="zh-CN" dirty="0" smtClean="0">
                <a:latin typeface="Verdana" panose="020B0604030504040204" pitchFamily="34" charset="0"/>
              </a:rPr>
              <a:t>1.</a:t>
            </a:r>
            <a:r>
              <a:rPr lang="zh-CN" altLang="en-US" dirty="0" smtClean="0">
                <a:latin typeface="Verdana" panose="020B0604030504040204" pitchFamily="34" charset="0"/>
              </a:rPr>
              <a:t>具有有限多个状态</a:t>
            </a:r>
            <a:endParaRPr lang="en-US" altLang="zh-CN" dirty="0" smtClean="0">
              <a:latin typeface="Verdana" panose="020B0604030504040204" pitchFamily="34" charset="0"/>
            </a:endParaRPr>
          </a:p>
          <a:p>
            <a:r>
              <a:rPr lang="en-US" altLang="zh-CN" dirty="0" smtClean="0">
                <a:latin typeface="Verdana" panose="020B0604030504040204" pitchFamily="34" charset="0"/>
              </a:rPr>
              <a:t>2.</a:t>
            </a:r>
            <a:r>
              <a:rPr lang="zh-CN" altLang="en-US" dirty="0" smtClean="0">
                <a:latin typeface="Verdana" panose="020B0604030504040204" pitchFamily="34" charset="0"/>
              </a:rPr>
              <a:t>有一套状态转移函数</a:t>
            </a:r>
            <a:endParaRPr lang="en-US" altLang="zh-CN" dirty="0" smtClean="0">
              <a:latin typeface="Verdana" panose="020B0604030504040204" pitchFamily="34" charset="0"/>
            </a:endParaRPr>
          </a:p>
          <a:p>
            <a:r>
              <a:rPr lang="en-US" altLang="zh-CN" dirty="0" smtClean="0">
                <a:latin typeface="Verdana" panose="020B0604030504040204" pitchFamily="34" charset="0"/>
              </a:rPr>
              <a:t>3.</a:t>
            </a:r>
            <a:r>
              <a:rPr lang="zh-CN" altLang="en-US" dirty="0" smtClean="0">
                <a:latin typeface="Verdana" panose="020B0604030504040204" pitchFamily="34" charset="0"/>
              </a:rPr>
              <a:t>有一个开始状态</a:t>
            </a:r>
            <a:endParaRPr lang="en-US" altLang="zh-CN" dirty="0" smtClean="0">
              <a:latin typeface="Verdana" panose="020B0604030504040204" pitchFamily="34" charset="0"/>
            </a:endParaRPr>
          </a:p>
          <a:p>
            <a:r>
              <a:rPr lang="en-US" altLang="zh-CN" dirty="0" smtClean="0">
                <a:latin typeface="Verdana" panose="020B0604030504040204" pitchFamily="34" charset="0"/>
              </a:rPr>
              <a:t>4.</a:t>
            </a:r>
            <a:r>
              <a:rPr lang="zh-CN" altLang="en-US" dirty="0" smtClean="0">
                <a:latin typeface="Verdana" panose="020B0604030504040204" pitchFamily="34" charset="0"/>
              </a:rPr>
              <a:t>有一个退出状态</a:t>
            </a: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899919" y="712125"/>
            <a:ext cx="5004262" cy="6672349"/>
          </a:xfrm>
          <a:prstGeom prst="rect">
            <a:avLst/>
          </a:prstGeom>
        </p:spPr>
      </p:pic>
    </p:spTree>
    <p:extLst>
      <p:ext uri="{BB962C8B-B14F-4D97-AF65-F5344CB8AC3E}">
        <p14:creationId xmlns:p14="http://schemas.microsoft.com/office/powerpoint/2010/main" val="3834083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65305" y="220133"/>
            <a:ext cx="1439208" cy="561057"/>
          </a:xfrm>
        </p:spPr>
        <p:txBody>
          <a:bodyPr/>
          <a:lstStyle/>
          <a:p>
            <a:r>
              <a:rPr kumimoji="1" lang="en-US" altLang="zh-CN" sz="1800" dirty="0"/>
              <a:t>4</a:t>
            </a:r>
            <a:r>
              <a:rPr kumimoji="1" lang="en-US" altLang="zh-CN" sz="1800" dirty="0" smtClean="0"/>
              <a:t>. </a:t>
            </a:r>
            <a:r>
              <a:rPr kumimoji="1" lang="zh-CN" altLang="en-US" sz="1800" dirty="0" smtClean="0"/>
              <a:t>基本原理</a:t>
            </a:r>
            <a:endParaRPr kumimoji="1" lang="zh-CN" altLang="en-US" sz="1800" dirty="0"/>
          </a:p>
        </p:txBody>
      </p:sp>
      <p:pic>
        <p:nvPicPr>
          <p:cNvPr id="4" name="图片 3"/>
          <p:cNvPicPr>
            <a:picLocks noChangeAspect="1"/>
          </p:cNvPicPr>
          <p:nvPr/>
        </p:nvPicPr>
        <p:blipFill>
          <a:blip r:embed="rId3"/>
          <a:stretch>
            <a:fillRect/>
          </a:stretch>
        </p:blipFill>
        <p:spPr>
          <a:xfrm>
            <a:off x="2360815" y="4519605"/>
            <a:ext cx="5957427" cy="1447619"/>
          </a:xfrm>
          <a:prstGeom prst="rect">
            <a:avLst/>
          </a:prstGeom>
        </p:spPr>
      </p:pic>
      <p:pic>
        <p:nvPicPr>
          <p:cNvPr id="5" name="图片 4"/>
          <p:cNvPicPr>
            <a:picLocks noChangeAspect="1"/>
          </p:cNvPicPr>
          <p:nvPr/>
        </p:nvPicPr>
        <p:blipFill>
          <a:blip r:embed="rId4"/>
          <a:stretch>
            <a:fillRect/>
          </a:stretch>
        </p:blipFill>
        <p:spPr>
          <a:xfrm>
            <a:off x="2360815" y="2359975"/>
            <a:ext cx="5681237" cy="1580952"/>
          </a:xfrm>
          <a:prstGeom prst="rect">
            <a:avLst/>
          </a:prstGeom>
        </p:spPr>
      </p:pic>
      <p:sp>
        <p:nvSpPr>
          <p:cNvPr id="6" name="矩形 5"/>
          <p:cNvSpPr/>
          <p:nvPr/>
        </p:nvSpPr>
        <p:spPr>
          <a:xfrm>
            <a:off x="984909" y="3316248"/>
            <a:ext cx="7144938" cy="369332"/>
          </a:xfrm>
          <a:prstGeom prst="rect">
            <a:avLst/>
          </a:prstGeom>
        </p:spPr>
        <p:txBody>
          <a:bodyPr wrap="square">
            <a:spAutoFit/>
          </a:bodyPr>
          <a:lstStyle/>
          <a:p>
            <a:r>
              <a:rPr lang="en-US" altLang="zh-CN" dirty="0" smtClean="0"/>
              <a:t>DFA:</a:t>
            </a:r>
            <a:endParaRPr lang="zh-CN" altLang="en-US" dirty="0"/>
          </a:p>
        </p:txBody>
      </p:sp>
      <p:sp>
        <p:nvSpPr>
          <p:cNvPr id="7" name="矩形 6"/>
          <p:cNvSpPr/>
          <p:nvPr/>
        </p:nvSpPr>
        <p:spPr>
          <a:xfrm>
            <a:off x="984909" y="4826334"/>
            <a:ext cx="7144938" cy="369332"/>
          </a:xfrm>
          <a:prstGeom prst="rect">
            <a:avLst/>
          </a:prstGeom>
        </p:spPr>
        <p:txBody>
          <a:bodyPr wrap="square">
            <a:spAutoFit/>
          </a:bodyPr>
          <a:lstStyle/>
          <a:p>
            <a:r>
              <a:rPr lang="en-US" altLang="zh-CN" dirty="0" smtClean="0"/>
              <a:t>NFA:</a:t>
            </a:r>
            <a:endParaRPr lang="zh-CN" altLang="en-US" dirty="0"/>
          </a:p>
        </p:txBody>
      </p:sp>
      <p:sp>
        <p:nvSpPr>
          <p:cNvPr id="8" name="矩形 7"/>
          <p:cNvSpPr/>
          <p:nvPr/>
        </p:nvSpPr>
        <p:spPr>
          <a:xfrm>
            <a:off x="984909" y="848389"/>
            <a:ext cx="8275469" cy="1200329"/>
          </a:xfrm>
          <a:prstGeom prst="rect">
            <a:avLst/>
          </a:prstGeom>
        </p:spPr>
        <p:txBody>
          <a:bodyPr wrap="square">
            <a:spAutoFit/>
          </a:bodyPr>
          <a:lstStyle/>
          <a:p>
            <a:r>
              <a:rPr lang="zh-CN" altLang="en-US" dirty="0">
                <a:latin typeface="Verdana" panose="020B0604030504040204" pitchFamily="34" charset="0"/>
              </a:rPr>
              <a:t>而根据状态的确定与否，一般会把有穷自动机分为</a:t>
            </a:r>
            <a:r>
              <a:rPr lang="zh-CN" altLang="en-US" b="1" dirty="0">
                <a:latin typeface="Verdana" panose="020B0604030504040204" pitchFamily="34" charset="0"/>
              </a:rPr>
              <a:t>确定性有穷</a:t>
            </a:r>
            <a:r>
              <a:rPr lang="zh-CN" altLang="en-US" b="1" dirty="0" smtClean="0">
                <a:latin typeface="Verdana" panose="020B0604030504040204" pitchFamily="34" charset="0"/>
              </a:rPr>
              <a:t>自动机</a:t>
            </a:r>
            <a:r>
              <a:rPr lang="en-US" altLang="zh-CN" dirty="0" smtClean="0">
                <a:latin typeface="Verdana" panose="020B0604030504040204" pitchFamily="34" charset="0"/>
              </a:rPr>
              <a:t>(Definite Finite Automata, DFA)</a:t>
            </a:r>
            <a:r>
              <a:rPr lang="zh-CN" altLang="en-US" dirty="0" smtClean="0">
                <a:latin typeface="Verdana" panose="020B0604030504040204" pitchFamily="34" charset="0"/>
              </a:rPr>
              <a:t>和</a:t>
            </a:r>
            <a:r>
              <a:rPr lang="zh-CN" altLang="en-US" b="1" dirty="0">
                <a:latin typeface="Verdana" panose="020B0604030504040204" pitchFamily="34" charset="0"/>
              </a:rPr>
              <a:t>非确定型有穷</a:t>
            </a:r>
            <a:r>
              <a:rPr lang="zh-CN" altLang="en-US" b="1" dirty="0" smtClean="0">
                <a:latin typeface="Verdana" panose="020B0604030504040204" pitchFamily="34" charset="0"/>
              </a:rPr>
              <a:t>自动机</a:t>
            </a:r>
            <a:r>
              <a:rPr lang="en-US" altLang="zh-CN" dirty="0" smtClean="0">
                <a:latin typeface="Verdana" panose="020B0604030504040204" pitchFamily="34" charset="0"/>
              </a:rPr>
              <a:t>(Non-definite Finite Automata, NFA)</a:t>
            </a:r>
          </a:p>
          <a:p>
            <a:r>
              <a:rPr lang="zh-CN" altLang="en-US" dirty="0">
                <a:latin typeface="Verdana" panose="020B0604030504040204" pitchFamily="34" charset="0"/>
              </a:rPr>
              <a:t>下</a:t>
            </a:r>
            <a:r>
              <a:rPr lang="zh-CN" altLang="en-US" dirty="0" smtClean="0">
                <a:latin typeface="Verdana" panose="020B0604030504040204" pitchFamily="34" charset="0"/>
              </a:rPr>
              <a:t>图以正则表达式</a:t>
            </a:r>
            <a:r>
              <a:rPr lang="en-US" altLang="zh-CN" dirty="0" smtClean="0">
                <a:latin typeface="Verdana" panose="020B0604030504040204" pitchFamily="34" charset="0"/>
              </a:rPr>
              <a:t>(</a:t>
            </a:r>
            <a:r>
              <a:rPr lang="en-US" altLang="zh-CN" dirty="0" err="1" smtClean="0">
                <a:latin typeface="Verdana" panose="020B0604030504040204" pitchFamily="34" charset="0"/>
              </a:rPr>
              <a:t>a|b</a:t>
            </a:r>
            <a:r>
              <a:rPr lang="en-US" altLang="zh-CN" dirty="0" smtClean="0">
                <a:latin typeface="Verdana" panose="020B0604030504040204" pitchFamily="34" charset="0"/>
              </a:rPr>
              <a:t>)*</a:t>
            </a:r>
            <a:r>
              <a:rPr lang="en-US" altLang="zh-CN" dirty="0" err="1" smtClean="0">
                <a:latin typeface="Verdana" panose="020B0604030504040204" pitchFamily="34" charset="0"/>
              </a:rPr>
              <a:t>abb</a:t>
            </a:r>
            <a:r>
              <a:rPr lang="zh-CN" altLang="en-US" dirty="0" smtClean="0">
                <a:latin typeface="Verdana" panose="020B0604030504040204" pitchFamily="34" charset="0"/>
              </a:rPr>
              <a:t>为例分别构造</a:t>
            </a:r>
            <a:r>
              <a:rPr lang="en-US" altLang="zh-CN" dirty="0" smtClean="0">
                <a:latin typeface="Verdana" panose="020B0604030504040204" pitchFamily="34" charset="0"/>
              </a:rPr>
              <a:t>DFA</a:t>
            </a:r>
            <a:r>
              <a:rPr lang="zh-CN" altLang="en-US" dirty="0" smtClean="0">
                <a:latin typeface="Verdana" panose="020B0604030504040204" pitchFamily="34" charset="0"/>
              </a:rPr>
              <a:t>和</a:t>
            </a:r>
            <a:r>
              <a:rPr lang="en-US" altLang="zh-CN" dirty="0" smtClean="0">
                <a:latin typeface="Verdana" panose="020B0604030504040204" pitchFamily="34" charset="0"/>
              </a:rPr>
              <a:t>NFA</a:t>
            </a:r>
            <a:r>
              <a:rPr lang="zh-CN" altLang="en-US" dirty="0" smtClean="0">
                <a:latin typeface="Verdana" panose="020B0604030504040204" pitchFamily="34" charset="0"/>
              </a:rPr>
              <a:t>：</a:t>
            </a:r>
            <a:endParaRPr lang="zh-CN" altLang="en-US" dirty="0"/>
          </a:p>
        </p:txBody>
      </p:sp>
    </p:spTree>
    <p:extLst>
      <p:ext uri="{BB962C8B-B14F-4D97-AF65-F5344CB8AC3E}">
        <p14:creationId xmlns:p14="http://schemas.microsoft.com/office/powerpoint/2010/main" val="2043235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65305" y="220133"/>
            <a:ext cx="1439208" cy="561057"/>
          </a:xfrm>
        </p:spPr>
        <p:txBody>
          <a:bodyPr/>
          <a:lstStyle/>
          <a:p>
            <a:r>
              <a:rPr kumimoji="1" lang="en-US" altLang="zh-CN" sz="1800" dirty="0"/>
              <a:t>4</a:t>
            </a:r>
            <a:r>
              <a:rPr kumimoji="1" lang="en-US" altLang="zh-CN" sz="1800" dirty="0" smtClean="0"/>
              <a:t>. </a:t>
            </a:r>
            <a:r>
              <a:rPr kumimoji="1" lang="zh-CN" altLang="en-US" sz="1800" dirty="0" smtClean="0"/>
              <a:t>基本原理</a:t>
            </a:r>
            <a:endParaRPr kumimoji="1" lang="zh-CN" altLang="en-US" sz="1800" dirty="0"/>
          </a:p>
        </p:txBody>
      </p:sp>
      <p:sp>
        <p:nvSpPr>
          <p:cNvPr id="3" name="矩形 2"/>
          <p:cNvSpPr/>
          <p:nvPr/>
        </p:nvSpPr>
        <p:spPr>
          <a:xfrm>
            <a:off x="984908" y="1127405"/>
            <a:ext cx="8275469" cy="1477328"/>
          </a:xfrm>
          <a:prstGeom prst="rect">
            <a:avLst/>
          </a:prstGeom>
        </p:spPr>
        <p:txBody>
          <a:bodyPr wrap="square">
            <a:spAutoFit/>
          </a:bodyPr>
          <a:lstStyle/>
          <a:p>
            <a:r>
              <a:rPr lang="zh-CN" altLang="en-US" dirty="0" smtClean="0"/>
              <a:t>比起</a:t>
            </a:r>
            <a:r>
              <a:rPr lang="en-US" altLang="zh-CN" dirty="0" smtClean="0"/>
              <a:t>DFA</a:t>
            </a:r>
            <a:r>
              <a:rPr lang="zh-CN" altLang="en-US" dirty="0" smtClean="0"/>
              <a:t>，它</a:t>
            </a:r>
            <a:r>
              <a:rPr lang="zh-CN" altLang="en-US" dirty="0" smtClean="0"/>
              <a:t>有多个状态需要进行判断</a:t>
            </a:r>
            <a:r>
              <a:rPr lang="zh-CN" altLang="en-US" dirty="0" smtClean="0"/>
              <a:t>，</a:t>
            </a:r>
            <a:r>
              <a:rPr lang="en-US" altLang="zh-CN" dirty="0"/>
              <a:t> </a:t>
            </a:r>
            <a:r>
              <a:rPr lang="en-US" altLang="zh-CN" dirty="0" smtClean="0"/>
              <a:t>NFA</a:t>
            </a:r>
            <a:r>
              <a:rPr lang="zh-CN" altLang="en-US" smtClean="0"/>
              <a:t>构造起来</a:t>
            </a:r>
            <a:r>
              <a:rPr lang="zh-CN" altLang="en-US"/>
              <a:t>更加的麻烦，但是</a:t>
            </a:r>
            <a:r>
              <a:rPr lang="en-US" altLang="zh-CN" dirty="0" smtClean="0"/>
              <a:t>NFA</a:t>
            </a:r>
            <a:r>
              <a:rPr lang="zh-CN" altLang="en-US" dirty="0" smtClean="0"/>
              <a:t>却具有“回溯”这一重要特性。</a:t>
            </a:r>
            <a:endParaRPr lang="en-US" altLang="zh-CN" dirty="0" smtClean="0"/>
          </a:p>
          <a:p>
            <a:r>
              <a:rPr lang="en-US" altLang="zh-CN" dirty="0" smtClean="0"/>
              <a:t>NFA</a:t>
            </a:r>
            <a:r>
              <a:rPr lang="zh-CN" altLang="en-US" dirty="0" smtClean="0"/>
              <a:t>引擎工作原理：如果有多个可能的状态，他们会在选择时记录下这些状态，然后才选择其中某个状态进行尝试；如果之后遇到死路，则退回去，选择最近的一次记录且未尝试过的状态；依次向下执行直至完毕。</a:t>
            </a:r>
            <a:endParaRPr lang="en-US" altLang="zh-CN" dirty="0" smtClean="0"/>
          </a:p>
        </p:txBody>
      </p:sp>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584635" y="2056707"/>
            <a:ext cx="3598372" cy="4797829"/>
          </a:xfrm>
          <a:prstGeom prst="rect">
            <a:avLst/>
          </a:prstGeom>
        </p:spPr>
      </p:pic>
      <p:sp>
        <p:nvSpPr>
          <p:cNvPr id="12" name="矩形 11"/>
          <p:cNvSpPr/>
          <p:nvPr/>
        </p:nvSpPr>
        <p:spPr>
          <a:xfrm>
            <a:off x="6116781" y="3741314"/>
            <a:ext cx="6287191" cy="1754326"/>
          </a:xfrm>
          <a:prstGeom prst="rect">
            <a:avLst/>
          </a:prstGeom>
        </p:spPr>
        <p:txBody>
          <a:bodyPr wrap="square">
            <a:spAutoFit/>
          </a:bodyPr>
          <a:lstStyle/>
          <a:p>
            <a:r>
              <a:rPr lang="zh-CN" altLang="en-US" dirty="0" smtClean="0"/>
              <a:t>相比</a:t>
            </a:r>
            <a:r>
              <a:rPr lang="en-US" altLang="zh-CN" dirty="0" smtClean="0"/>
              <a:t>NFA</a:t>
            </a:r>
            <a:r>
              <a:rPr lang="zh-CN" altLang="en-US" dirty="0" smtClean="0"/>
              <a:t>，</a:t>
            </a:r>
            <a:r>
              <a:rPr lang="en-US" altLang="zh-CN" dirty="0" smtClean="0"/>
              <a:t>DFA</a:t>
            </a:r>
            <a:r>
              <a:rPr lang="zh-CN" altLang="en-US" dirty="0" smtClean="0"/>
              <a:t>不需要回溯，也就不需要保存状态，进行</a:t>
            </a:r>
            <a:r>
              <a:rPr lang="zh-CN" altLang="en-US" dirty="0" smtClean="0"/>
              <a:t>回溯，所以</a:t>
            </a:r>
            <a:r>
              <a:rPr lang="en-US" altLang="zh-CN" dirty="0" smtClean="0"/>
              <a:t>DFA</a:t>
            </a:r>
            <a:r>
              <a:rPr lang="zh-CN" altLang="en-US" dirty="0" smtClean="0"/>
              <a:t>一般来说更快一点</a:t>
            </a:r>
            <a:endParaRPr lang="en-US" altLang="zh-CN" dirty="0" smtClean="0"/>
          </a:p>
          <a:p>
            <a:r>
              <a:rPr lang="zh-CN" altLang="en-US" dirty="0" smtClean="0"/>
              <a:t>但是</a:t>
            </a:r>
            <a:r>
              <a:rPr lang="en-US" altLang="zh-CN" dirty="0" smtClean="0"/>
              <a:t>NFA</a:t>
            </a:r>
            <a:r>
              <a:rPr lang="zh-CN" altLang="en-US" dirty="0" smtClean="0"/>
              <a:t>也具有自己的优势：</a:t>
            </a:r>
            <a:endParaRPr lang="en-US" altLang="zh-CN" dirty="0" smtClean="0"/>
          </a:p>
          <a:p>
            <a:r>
              <a:rPr lang="en-US" altLang="zh-CN" dirty="0" smtClean="0"/>
              <a:t>1.</a:t>
            </a:r>
            <a:r>
              <a:rPr lang="zh-CN" altLang="en-US" dirty="0" smtClean="0"/>
              <a:t>构建时间相对更短</a:t>
            </a:r>
            <a:endParaRPr lang="en-US" altLang="zh-CN" dirty="0" smtClean="0"/>
          </a:p>
          <a:p>
            <a:r>
              <a:rPr lang="en-US" altLang="zh-CN" dirty="0" smtClean="0"/>
              <a:t>2.</a:t>
            </a:r>
            <a:r>
              <a:rPr lang="zh-CN" altLang="en-US" dirty="0" smtClean="0"/>
              <a:t>回溯提供的捕获分组功能</a:t>
            </a:r>
            <a:endParaRPr lang="en-US" altLang="zh-CN" dirty="0" smtClean="0"/>
          </a:p>
          <a:p>
            <a:r>
              <a:rPr lang="en-US" altLang="zh-CN" dirty="0" smtClean="0"/>
              <a:t>3.</a:t>
            </a:r>
            <a:r>
              <a:rPr lang="zh-CN" altLang="en-US" dirty="0" smtClean="0"/>
              <a:t>环视功能</a:t>
            </a:r>
            <a:r>
              <a:rPr lang="en-US" altLang="zh-CN" dirty="0" smtClean="0"/>
              <a:t>(?!...)</a:t>
            </a:r>
            <a:r>
              <a:rPr lang="zh-CN" altLang="en-US" dirty="0" smtClean="0"/>
              <a:t>和</a:t>
            </a:r>
            <a:r>
              <a:rPr lang="en-US" altLang="zh-CN" dirty="0" smtClean="0"/>
              <a:t>(?=…)</a:t>
            </a:r>
          </a:p>
        </p:txBody>
      </p:sp>
    </p:spTree>
    <p:extLst>
      <p:ext uri="{BB962C8B-B14F-4D97-AF65-F5344CB8AC3E}">
        <p14:creationId xmlns:p14="http://schemas.microsoft.com/office/powerpoint/2010/main" val="112773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2193102" y="2374817"/>
            <a:ext cx="7539792" cy="1074822"/>
          </a:xfrm>
        </p:spPr>
        <p:txBody>
          <a:bodyPr/>
          <a:lstStyle/>
          <a:p>
            <a:r>
              <a:rPr kumimoji="1" lang="en-US" altLang="zh-CN" dirty="0" smtClean="0"/>
              <a:t>THANKS</a:t>
            </a:r>
            <a:endParaRPr kumimoji="1" lang="zh-CN" altLang="en-US" dirty="0"/>
          </a:p>
        </p:txBody>
      </p:sp>
    </p:spTree>
    <p:extLst>
      <p:ext uri="{BB962C8B-B14F-4D97-AF65-F5344CB8AC3E}">
        <p14:creationId xmlns:p14="http://schemas.microsoft.com/office/powerpoint/2010/main" val="1007277217"/>
      </p:ext>
    </p:extLst>
  </p:cSld>
  <p:clrMapOvr>
    <a:masterClrMapping/>
  </p:clrMapOvr>
  <p:transition spd="med">
    <p:pull/>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kumimoji="1" lang="zh-CN" altLang="en-US" dirty="0"/>
              <a:t>目录</a:t>
            </a:r>
          </a:p>
        </p:txBody>
      </p:sp>
      <p:sp>
        <p:nvSpPr>
          <p:cNvPr id="4" name="文本占位符 3"/>
          <p:cNvSpPr>
            <a:spLocks noGrp="1"/>
          </p:cNvSpPr>
          <p:nvPr>
            <p:ph type="body" sz="quarter" idx="12"/>
          </p:nvPr>
        </p:nvSpPr>
        <p:spPr/>
        <p:txBody>
          <a:bodyPr/>
          <a:lstStyle/>
          <a:p>
            <a:r>
              <a:rPr kumimoji="1" lang="en-US" altLang="zh-CN" dirty="0"/>
              <a:t>CONTENTS</a:t>
            </a:r>
            <a:endParaRPr kumimoji="1" lang="zh-CN" altLang="en-US" dirty="0"/>
          </a:p>
        </p:txBody>
      </p:sp>
      <p:sp>
        <p:nvSpPr>
          <p:cNvPr id="6" name="文本占位符 5"/>
          <p:cNvSpPr>
            <a:spLocks noGrp="1"/>
          </p:cNvSpPr>
          <p:nvPr>
            <p:ph type="body" sz="quarter" idx="14"/>
          </p:nvPr>
        </p:nvSpPr>
        <p:spPr>
          <a:xfrm>
            <a:off x="745231" y="4177152"/>
            <a:ext cx="1846774" cy="455476"/>
          </a:xfrm>
        </p:spPr>
        <p:txBody>
          <a:bodyPr/>
          <a:lstStyle/>
          <a:p>
            <a:r>
              <a:rPr lang="zh-CN" altLang="en-US" dirty="0" smtClean="0">
                <a:solidFill>
                  <a:srgbClr val="000000"/>
                </a:solidFill>
                <a:latin typeface="Segoe UI"/>
                <a:ea typeface="微软雅黑" charset="0"/>
              </a:rPr>
              <a:t>引言</a:t>
            </a:r>
            <a:endParaRPr lang="zh-CN" altLang="en-US" dirty="0">
              <a:solidFill>
                <a:srgbClr val="000000"/>
              </a:solidFill>
              <a:latin typeface="Segoe UI"/>
              <a:ea typeface="微软雅黑" charset="0"/>
            </a:endParaRPr>
          </a:p>
        </p:txBody>
      </p:sp>
      <p:sp>
        <p:nvSpPr>
          <p:cNvPr id="7" name="文本占位符 6"/>
          <p:cNvSpPr>
            <a:spLocks noGrp="1"/>
          </p:cNvSpPr>
          <p:nvPr>
            <p:ph type="body" sz="quarter" idx="15"/>
          </p:nvPr>
        </p:nvSpPr>
        <p:spPr>
          <a:xfrm>
            <a:off x="745230" y="4632628"/>
            <a:ext cx="1846774" cy="455476"/>
          </a:xfrm>
        </p:spPr>
        <p:txBody>
          <a:bodyPr/>
          <a:lstStyle/>
          <a:p>
            <a:r>
              <a:rPr lang="en-US" altLang="zh-CN" dirty="0">
                <a:solidFill>
                  <a:srgbClr val="000000"/>
                </a:solidFill>
                <a:latin typeface="Segoe UI"/>
                <a:ea typeface="微软雅黑" charset="0"/>
              </a:rPr>
              <a:t>PART</a:t>
            </a:r>
            <a:r>
              <a:rPr lang="zh-CN" altLang="en-US" dirty="0">
                <a:solidFill>
                  <a:srgbClr val="000000"/>
                </a:solidFill>
                <a:latin typeface="Segoe UI"/>
                <a:ea typeface="微软雅黑" charset="0"/>
              </a:rPr>
              <a:t> </a:t>
            </a:r>
            <a:r>
              <a:rPr lang="en-US" altLang="zh-CN" dirty="0">
                <a:solidFill>
                  <a:srgbClr val="000000"/>
                </a:solidFill>
                <a:latin typeface="Segoe UI"/>
                <a:ea typeface="微软雅黑" charset="0"/>
              </a:rPr>
              <a:t>ONE</a:t>
            </a:r>
            <a:endParaRPr lang="zh-CN" altLang="en-US" dirty="0">
              <a:solidFill>
                <a:srgbClr val="000000"/>
              </a:solidFill>
              <a:latin typeface="Segoe UI"/>
              <a:ea typeface="微软雅黑" charset="0"/>
            </a:endParaRPr>
          </a:p>
        </p:txBody>
      </p:sp>
      <p:sp>
        <p:nvSpPr>
          <p:cNvPr id="8" name="文本占位符 7"/>
          <p:cNvSpPr>
            <a:spLocks noGrp="1"/>
          </p:cNvSpPr>
          <p:nvPr>
            <p:ph type="body" sz="quarter" idx="16"/>
          </p:nvPr>
        </p:nvSpPr>
        <p:spPr>
          <a:xfrm>
            <a:off x="3420852" y="4175779"/>
            <a:ext cx="1846774" cy="455476"/>
          </a:xfrm>
        </p:spPr>
        <p:txBody>
          <a:bodyPr/>
          <a:lstStyle/>
          <a:p>
            <a:r>
              <a:rPr lang="zh-CN" altLang="en-US" dirty="0" smtClean="0">
                <a:solidFill>
                  <a:srgbClr val="000000"/>
                </a:solidFill>
                <a:latin typeface="Segoe UI"/>
                <a:ea typeface="微软雅黑" charset="0"/>
              </a:rPr>
              <a:t>基础语法</a:t>
            </a:r>
            <a:endParaRPr lang="zh-CN" altLang="en-US" dirty="0">
              <a:solidFill>
                <a:srgbClr val="000000"/>
              </a:solidFill>
              <a:latin typeface="Segoe UI"/>
              <a:ea typeface="微软雅黑" charset="0"/>
            </a:endParaRPr>
          </a:p>
        </p:txBody>
      </p:sp>
      <p:sp>
        <p:nvSpPr>
          <p:cNvPr id="9" name="文本占位符 8"/>
          <p:cNvSpPr>
            <a:spLocks noGrp="1"/>
          </p:cNvSpPr>
          <p:nvPr>
            <p:ph type="body" sz="quarter" idx="17"/>
          </p:nvPr>
        </p:nvSpPr>
        <p:spPr>
          <a:xfrm>
            <a:off x="3420852" y="4631255"/>
            <a:ext cx="1846774" cy="455476"/>
          </a:xfrm>
        </p:spPr>
        <p:txBody>
          <a:bodyPr/>
          <a:lstStyle/>
          <a:p>
            <a:r>
              <a:rPr lang="en-US" altLang="zh-CN" dirty="0">
                <a:solidFill>
                  <a:srgbClr val="000000"/>
                </a:solidFill>
                <a:latin typeface="Segoe UI"/>
                <a:ea typeface="微软雅黑" charset="0"/>
              </a:rPr>
              <a:t>PART</a:t>
            </a:r>
            <a:r>
              <a:rPr lang="zh-CN" altLang="en-US" dirty="0">
                <a:solidFill>
                  <a:srgbClr val="000000"/>
                </a:solidFill>
                <a:latin typeface="Segoe UI"/>
                <a:ea typeface="微软雅黑" charset="0"/>
              </a:rPr>
              <a:t> </a:t>
            </a:r>
            <a:r>
              <a:rPr lang="en-US" altLang="zh-CN" dirty="0">
                <a:solidFill>
                  <a:srgbClr val="000000"/>
                </a:solidFill>
                <a:latin typeface="Segoe UI"/>
                <a:ea typeface="微软雅黑" charset="0"/>
              </a:rPr>
              <a:t>TWO</a:t>
            </a:r>
            <a:endParaRPr lang="zh-CN" altLang="en-US" dirty="0">
              <a:solidFill>
                <a:srgbClr val="000000"/>
              </a:solidFill>
              <a:latin typeface="Segoe UI"/>
              <a:ea typeface="微软雅黑" charset="0"/>
            </a:endParaRPr>
          </a:p>
        </p:txBody>
      </p:sp>
      <p:sp>
        <p:nvSpPr>
          <p:cNvPr id="10" name="文本占位符 9"/>
          <p:cNvSpPr>
            <a:spLocks noGrp="1"/>
          </p:cNvSpPr>
          <p:nvPr>
            <p:ph type="body" sz="quarter" idx="18"/>
          </p:nvPr>
        </p:nvSpPr>
        <p:spPr>
          <a:xfrm>
            <a:off x="6543249" y="4178525"/>
            <a:ext cx="1846774" cy="455476"/>
          </a:xfrm>
        </p:spPr>
        <p:txBody>
          <a:bodyPr/>
          <a:lstStyle/>
          <a:p>
            <a:r>
              <a:rPr lang="en-US" altLang="zh-CN" dirty="0" err="1" smtClean="0">
                <a:solidFill>
                  <a:srgbClr val="000000"/>
                </a:solidFill>
                <a:latin typeface="Segoe UI"/>
                <a:ea typeface="微软雅黑" charset="0"/>
              </a:rPr>
              <a:t>PythonAPI</a:t>
            </a:r>
            <a:endParaRPr lang="zh-CN" altLang="en-US" dirty="0">
              <a:solidFill>
                <a:srgbClr val="000000"/>
              </a:solidFill>
              <a:latin typeface="Segoe UI"/>
              <a:ea typeface="微软雅黑" charset="0"/>
            </a:endParaRPr>
          </a:p>
        </p:txBody>
      </p:sp>
      <p:sp>
        <p:nvSpPr>
          <p:cNvPr id="11" name="文本占位符 10"/>
          <p:cNvSpPr>
            <a:spLocks noGrp="1"/>
          </p:cNvSpPr>
          <p:nvPr>
            <p:ph type="body" sz="quarter" idx="19"/>
          </p:nvPr>
        </p:nvSpPr>
        <p:spPr>
          <a:xfrm>
            <a:off x="6543249" y="4634001"/>
            <a:ext cx="1846774" cy="455476"/>
          </a:xfrm>
        </p:spPr>
        <p:txBody>
          <a:bodyPr/>
          <a:lstStyle/>
          <a:p>
            <a:r>
              <a:rPr lang="en-US" altLang="zh-CN" dirty="0">
                <a:solidFill>
                  <a:srgbClr val="000000"/>
                </a:solidFill>
                <a:latin typeface="Segoe UI"/>
                <a:ea typeface="微软雅黑" charset="0"/>
              </a:rPr>
              <a:t>PART</a:t>
            </a:r>
            <a:r>
              <a:rPr lang="zh-CN" altLang="en-US" dirty="0">
                <a:solidFill>
                  <a:srgbClr val="000000"/>
                </a:solidFill>
                <a:latin typeface="Segoe UI"/>
                <a:ea typeface="微软雅黑" charset="0"/>
              </a:rPr>
              <a:t> </a:t>
            </a:r>
            <a:r>
              <a:rPr lang="en-US" altLang="zh-CN" dirty="0">
                <a:solidFill>
                  <a:srgbClr val="000000"/>
                </a:solidFill>
                <a:latin typeface="Segoe UI"/>
                <a:ea typeface="微软雅黑" charset="0"/>
              </a:rPr>
              <a:t>THREE</a:t>
            </a:r>
            <a:endParaRPr lang="zh-CN" altLang="en-US" dirty="0">
              <a:solidFill>
                <a:srgbClr val="000000"/>
              </a:solidFill>
              <a:latin typeface="Segoe UI"/>
              <a:ea typeface="微软雅黑" charset="0"/>
            </a:endParaRPr>
          </a:p>
        </p:txBody>
      </p:sp>
      <p:sp>
        <p:nvSpPr>
          <p:cNvPr id="16" name="文本占位符 15"/>
          <p:cNvSpPr>
            <a:spLocks noGrp="1"/>
          </p:cNvSpPr>
          <p:nvPr>
            <p:ph type="body" sz="quarter" idx="24"/>
          </p:nvPr>
        </p:nvSpPr>
        <p:spPr>
          <a:xfrm>
            <a:off x="9601612" y="4178525"/>
            <a:ext cx="1846774" cy="455476"/>
          </a:xfrm>
        </p:spPr>
        <p:txBody>
          <a:bodyPr/>
          <a:lstStyle/>
          <a:p>
            <a:r>
              <a:rPr lang="zh-CN" altLang="en-US" dirty="0" smtClean="0">
                <a:solidFill>
                  <a:srgbClr val="000000"/>
                </a:solidFill>
                <a:latin typeface="Segoe UI"/>
                <a:ea typeface="微软雅黑" charset="0"/>
              </a:rPr>
              <a:t>基本原理</a:t>
            </a:r>
            <a:endParaRPr kumimoji="1" lang="zh-CN" altLang="en-US" dirty="0">
              <a:solidFill>
                <a:srgbClr val="000000"/>
              </a:solidFill>
              <a:latin typeface="Segoe UI"/>
              <a:ea typeface="微软雅黑" charset="0"/>
            </a:endParaRPr>
          </a:p>
        </p:txBody>
      </p:sp>
      <p:sp>
        <p:nvSpPr>
          <p:cNvPr id="17" name="文本占位符 16"/>
          <p:cNvSpPr>
            <a:spLocks noGrp="1"/>
          </p:cNvSpPr>
          <p:nvPr>
            <p:ph type="body" sz="quarter" idx="25"/>
          </p:nvPr>
        </p:nvSpPr>
        <p:spPr>
          <a:xfrm>
            <a:off x="9601612" y="4634001"/>
            <a:ext cx="1846774" cy="455476"/>
          </a:xfrm>
        </p:spPr>
        <p:txBody>
          <a:bodyPr/>
          <a:lstStyle/>
          <a:p>
            <a:r>
              <a:rPr lang="en-US" altLang="zh-CN" dirty="0">
                <a:solidFill>
                  <a:srgbClr val="000000"/>
                </a:solidFill>
                <a:latin typeface="Segoe UI"/>
                <a:ea typeface="微软雅黑" charset="0"/>
              </a:rPr>
              <a:t>PART</a:t>
            </a:r>
            <a:r>
              <a:rPr lang="zh-CN" altLang="en-US" dirty="0">
                <a:solidFill>
                  <a:srgbClr val="000000"/>
                </a:solidFill>
                <a:latin typeface="Segoe UI"/>
                <a:ea typeface="微软雅黑" charset="0"/>
              </a:rPr>
              <a:t> </a:t>
            </a:r>
            <a:r>
              <a:rPr lang="en-US" altLang="zh-CN" dirty="0">
                <a:solidFill>
                  <a:srgbClr val="000000"/>
                </a:solidFill>
                <a:latin typeface="Segoe UI"/>
                <a:ea typeface="微软雅黑" charset="0"/>
              </a:rPr>
              <a:t>FOUR</a:t>
            </a:r>
            <a:endParaRPr lang="zh-CN" altLang="en-US" dirty="0">
              <a:solidFill>
                <a:srgbClr val="000000"/>
              </a:solidFill>
              <a:latin typeface="Segoe UI"/>
              <a:ea typeface="微软雅黑" charset="0"/>
            </a:endParaRPr>
          </a:p>
        </p:txBody>
      </p:sp>
      <p:sp>
        <p:nvSpPr>
          <p:cNvPr id="18" name="矩形 17"/>
          <p:cNvSpPr/>
          <p:nvPr/>
        </p:nvSpPr>
        <p:spPr>
          <a:xfrm>
            <a:off x="1125545" y="5024602"/>
            <a:ext cx="1083718" cy="60756"/>
          </a:xfrm>
          <a:prstGeom prst="rect">
            <a:avLst/>
          </a:prstGeom>
          <a:solidFill>
            <a:schemeClr val="accent1"/>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19" name="矩形 18"/>
          <p:cNvSpPr/>
          <p:nvPr/>
        </p:nvSpPr>
        <p:spPr>
          <a:xfrm>
            <a:off x="3811719" y="5024602"/>
            <a:ext cx="1083718" cy="60756"/>
          </a:xfrm>
          <a:prstGeom prst="rect">
            <a:avLst/>
          </a:prstGeom>
          <a:solidFill>
            <a:schemeClr val="accent2"/>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20" name="矩形 19"/>
          <p:cNvSpPr/>
          <p:nvPr/>
        </p:nvSpPr>
        <p:spPr>
          <a:xfrm>
            <a:off x="6944669" y="5027348"/>
            <a:ext cx="1083718" cy="60756"/>
          </a:xfrm>
          <a:prstGeom prst="rect">
            <a:avLst/>
          </a:prstGeom>
          <a:solidFill>
            <a:schemeClr val="accent3"/>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
        <p:nvSpPr>
          <p:cNvPr id="21" name="矩形 20"/>
          <p:cNvSpPr/>
          <p:nvPr/>
        </p:nvSpPr>
        <p:spPr>
          <a:xfrm>
            <a:off x="10015409" y="5027348"/>
            <a:ext cx="1083718" cy="60756"/>
          </a:xfrm>
          <a:prstGeom prst="rect">
            <a:avLst/>
          </a:prstGeom>
          <a:solidFill>
            <a:schemeClr val="accent4"/>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400">
              <a:defRPr/>
            </a:pPr>
            <a:endParaRPr lang="zh-CN" altLang="en-US" kern="0">
              <a:solidFill>
                <a:prstClr val="white"/>
              </a:solidFill>
              <a:latin typeface="Segoe UI"/>
              <a:ea typeface="微软雅黑"/>
            </a:endParaRPr>
          </a:p>
        </p:txBody>
      </p:sp>
    </p:spTree>
    <p:extLst>
      <p:ext uri="{BB962C8B-B14F-4D97-AF65-F5344CB8AC3E}">
        <p14:creationId xmlns:p14="http://schemas.microsoft.com/office/powerpoint/2010/main" val="1679895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65305" y="220133"/>
            <a:ext cx="1439208" cy="561057"/>
          </a:xfrm>
        </p:spPr>
        <p:txBody>
          <a:bodyPr/>
          <a:lstStyle/>
          <a:p>
            <a:r>
              <a:rPr kumimoji="1" lang="en-US" altLang="zh-CN" sz="1800" dirty="0" smtClean="0"/>
              <a:t>1. </a:t>
            </a:r>
            <a:r>
              <a:rPr kumimoji="1" lang="zh-CN" altLang="en-US" sz="1800" dirty="0" smtClean="0"/>
              <a:t>引 言</a:t>
            </a:r>
            <a:endParaRPr kumimoji="1" lang="zh-CN" altLang="en-US" sz="1800" dirty="0"/>
          </a:p>
        </p:txBody>
      </p:sp>
      <p:sp>
        <p:nvSpPr>
          <p:cNvPr id="74" name="矩形 73"/>
          <p:cNvSpPr/>
          <p:nvPr/>
        </p:nvSpPr>
        <p:spPr>
          <a:xfrm>
            <a:off x="950100" y="929816"/>
            <a:ext cx="4108817" cy="369332"/>
          </a:xfrm>
          <a:prstGeom prst="rect">
            <a:avLst/>
          </a:prstGeom>
        </p:spPr>
        <p:txBody>
          <a:bodyPr wrap="none">
            <a:spAutoFit/>
          </a:bodyPr>
          <a:lstStyle/>
          <a:p>
            <a:r>
              <a:rPr lang="zh-CN" altLang="en-US" b="1" dirty="0" smtClean="0">
                <a:solidFill>
                  <a:srgbClr val="000000"/>
                </a:solidFill>
                <a:latin typeface="Segoe UI"/>
                <a:ea typeface="微软雅黑"/>
              </a:rPr>
              <a:t>问题：</a:t>
            </a:r>
            <a:r>
              <a:rPr lang="zh-CN" altLang="en-US" b="1" dirty="0">
                <a:solidFill>
                  <a:srgbClr val="333333"/>
                </a:solidFill>
                <a:latin typeface="Open Sans"/>
              </a:rPr>
              <a:t>判断</a:t>
            </a:r>
            <a:r>
              <a:rPr lang="zh-CN" altLang="en-US" b="1" dirty="0" smtClean="0">
                <a:solidFill>
                  <a:srgbClr val="000000"/>
                </a:solidFill>
                <a:latin typeface="Segoe UI"/>
                <a:ea typeface="微软雅黑"/>
              </a:rPr>
              <a:t>一个字符串是否是电话号码</a:t>
            </a:r>
            <a:endParaRPr lang="zh-CN" altLang="en-US" b="1" dirty="0">
              <a:solidFill>
                <a:srgbClr val="000000"/>
              </a:solidFill>
              <a:latin typeface="Segoe UI"/>
              <a:ea typeface="微软雅黑"/>
            </a:endParaRPr>
          </a:p>
        </p:txBody>
      </p:sp>
      <p:pic>
        <p:nvPicPr>
          <p:cNvPr id="3" name="图片 2"/>
          <p:cNvPicPr>
            <a:picLocks noChangeAspect="1"/>
          </p:cNvPicPr>
          <p:nvPr/>
        </p:nvPicPr>
        <p:blipFill>
          <a:blip r:embed="rId3"/>
          <a:stretch>
            <a:fillRect/>
          </a:stretch>
        </p:blipFill>
        <p:spPr>
          <a:xfrm>
            <a:off x="962883" y="1515208"/>
            <a:ext cx="5447619" cy="3571429"/>
          </a:xfrm>
          <a:prstGeom prst="rect">
            <a:avLst/>
          </a:prstGeom>
        </p:spPr>
      </p:pic>
      <p:sp>
        <p:nvSpPr>
          <p:cNvPr id="31" name="矩形 30"/>
          <p:cNvSpPr/>
          <p:nvPr/>
        </p:nvSpPr>
        <p:spPr>
          <a:xfrm>
            <a:off x="950100" y="5258034"/>
            <a:ext cx="4801314" cy="369332"/>
          </a:xfrm>
          <a:prstGeom prst="rect">
            <a:avLst/>
          </a:prstGeom>
        </p:spPr>
        <p:txBody>
          <a:bodyPr wrap="none">
            <a:spAutoFit/>
          </a:bodyPr>
          <a:lstStyle/>
          <a:p>
            <a:r>
              <a:rPr lang="zh-CN" altLang="en-US" b="1" dirty="0" smtClean="0">
                <a:solidFill>
                  <a:srgbClr val="000000"/>
                </a:solidFill>
                <a:latin typeface="Segoe UI"/>
                <a:ea typeface="微软雅黑"/>
              </a:rPr>
              <a:t>如果是找出一段文本中的所有的电话号码呢？</a:t>
            </a:r>
            <a:endParaRPr lang="zh-CN" altLang="en-US" b="1" dirty="0">
              <a:solidFill>
                <a:srgbClr val="000000"/>
              </a:solidFill>
              <a:latin typeface="Segoe UI"/>
              <a:ea typeface="微软雅黑"/>
            </a:endParaRPr>
          </a:p>
        </p:txBody>
      </p:sp>
      <p:sp>
        <p:nvSpPr>
          <p:cNvPr id="33" name="矩形 32"/>
          <p:cNvSpPr/>
          <p:nvPr/>
        </p:nvSpPr>
        <p:spPr>
          <a:xfrm>
            <a:off x="962882" y="5720444"/>
            <a:ext cx="7248429" cy="777457"/>
          </a:xfrm>
          <a:prstGeom prst="rect">
            <a:avLst/>
          </a:prstGeom>
        </p:spPr>
        <p:txBody>
          <a:bodyPr wrap="square">
            <a:spAutoFit/>
          </a:bodyPr>
          <a:lstStyle/>
          <a:p>
            <a:pPr>
              <a:lnSpc>
                <a:spcPct val="130000"/>
              </a:lnSpc>
            </a:pPr>
            <a:r>
              <a:rPr lang="zh-CN" altLang="en-US" dirty="0">
                <a:latin typeface="Microsoft Yahei" panose="020B0503020204020204" pitchFamily="34" charset="-122"/>
                <a:ea typeface="Microsoft Yahei" panose="020B0503020204020204" pitchFamily="34" charset="-122"/>
              </a:rPr>
              <a:t>最直接的办法就是，在字符串中的每个位置截取</a:t>
            </a:r>
            <a:r>
              <a:rPr lang="en-US" altLang="zh-CN" dirty="0">
                <a:latin typeface="Microsoft Yahei" panose="020B0503020204020204" pitchFamily="34" charset="-122"/>
                <a:ea typeface="Microsoft Yahei" panose="020B0503020204020204" pitchFamily="34" charset="-122"/>
              </a:rPr>
              <a:t>7-8</a:t>
            </a:r>
            <a:r>
              <a:rPr lang="zh-CN" altLang="en-US" dirty="0">
                <a:latin typeface="Microsoft Yahei" panose="020B0503020204020204" pitchFamily="34" charset="-122"/>
                <a:ea typeface="Microsoft Yahei" panose="020B0503020204020204" pitchFamily="34" charset="-122"/>
              </a:rPr>
              <a:t>个字符，然后调用现有的</a:t>
            </a:r>
            <a:r>
              <a:rPr lang="en-US" altLang="zh-CN" dirty="0" err="1" smtClean="0">
                <a:latin typeface="Microsoft Yahei" panose="020B0503020204020204" pitchFamily="34" charset="-122"/>
                <a:ea typeface="Microsoft Yahei" panose="020B0503020204020204" pitchFamily="34" charset="-122"/>
              </a:rPr>
              <a:t>is_phone_num</a:t>
            </a:r>
            <a:r>
              <a:rPr lang="en-US" altLang="zh-CN" dirty="0" smtClean="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方法，但是这样的办法也</a:t>
            </a:r>
            <a:r>
              <a:rPr lang="zh-CN" altLang="en-US" dirty="0" smtClean="0">
                <a:latin typeface="Microsoft Yahei" panose="020B0503020204020204" pitchFamily="34" charset="-122"/>
                <a:ea typeface="Microsoft Yahei" panose="020B0503020204020204" pitchFamily="34" charset="-122"/>
              </a:rPr>
              <a:t>存在</a:t>
            </a:r>
            <a:r>
              <a:rPr lang="zh-CN" altLang="en-US" dirty="0">
                <a:latin typeface="Microsoft Yahei" panose="020B0503020204020204" pitchFamily="34" charset="-122"/>
                <a:ea typeface="Microsoft Yahei" panose="020B0503020204020204" pitchFamily="34" charset="-122"/>
              </a:rPr>
              <a:t>一些</a:t>
            </a:r>
            <a:r>
              <a:rPr lang="zh-CN" altLang="en-US" dirty="0" smtClean="0">
                <a:latin typeface="Microsoft Yahei" panose="020B0503020204020204" pitchFamily="34" charset="-122"/>
                <a:ea typeface="Microsoft Yahei" panose="020B0503020204020204" pitchFamily="34" charset="-122"/>
              </a:rPr>
              <a:t>问题</a:t>
            </a:r>
            <a:r>
              <a:rPr lang="zh-CN" altLang="en-US" dirty="0">
                <a:latin typeface="Microsoft Yahei" panose="020B0503020204020204" pitchFamily="34" charset="-122"/>
                <a:ea typeface="Microsoft Yahei" panose="020B0503020204020204" pitchFamily="34" charset="-122"/>
              </a:rPr>
              <a:t>。</a:t>
            </a:r>
          </a:p>
        </p:txBody>
      </p:sp>
    </p:spTree>
    <p:extLst>
      <p:ext uri="{BB962C8B-B14F-4D97-AF65-F5344CB8AC3E}">
        <p14:creationId xmlns:p14="http://schemas.microsoft.com/office/powerpoint/2010/main" val="1927495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矩形 53"/>
          <p:cNvSpPr/>
          <p:nvPr/>
        </p:nvSpPr>
        <p:spPr>
          <a:xfrm>
            <a:off x="3878102" y="686083"/>
            <a:ext cx="2954655" cy="1200329"/>
          </a:xfrm>
          <a:prstGeom prst="rect">
            <a:avLst/>
          </a:prstGeom>
        </p:spPr>
        <p:txBody>
          <a:bodyPr wrap="none">
            <a:spAutoFit/>
          </a:bodyPr>
          <a:lstStyle/>
          <a:p>
            <a:r>
              <a:rPr lang="zh-CN" altLang="en-US" b="1" dirty="0" smtClean="0">
                <a:solidFill>
                  <a:srgbClr val="000000"/>
                </a:solidFill>
                <a:latin typeface="Segoe UI"/>
                <a:ea typeface="微软雅黑"/>
              </a:rPr>
              <a:t>直接截取判断存在的问题：</a:t>
            </a:r>
            <a:endParaRPr lang="en-US" altLang="zh-CN" b="1" dirty="0" smtClean="0">
              <a:solidFill>
                <a:srgbClr val="000000"/>
              </a:solidFill>
              <a:latin typeface="Segoe UI"/>
              <a:ea typeface="微软雅黑"/>
            </a:endParaRPr>
          </a:p>
          <a:p>
            <a:r>
              <a:rPr lang="en-US" altLang="zh-CN" dirty="0" smtClean="0">
                <a:solidFill>
                  <a:srgbClr val="000000"/>
                </a:solidFill>
                <a:latin typeface="Segoe UI"/>
                <a:ea typeface="微软雅黑"/>
              </a:rPr>
              <a:t>1.</a:t>
            </a:r>
            <a:r>
              <a:rPr lang="zh-CN" altLang="en-US" dirty="0" smtClean="0">
                <a:solidFill>
                  <a:srgbClr val="000000"/>
                </a:solidFill>
                <a:latin typeface="Segoe UI"/>
                <a:ea typeface="微软雅黑"/>
              </a:rPr>
              <a:t>数据预处理</a:t>
            </a:r>
            <a:endParaRPr lang="en-US" altLang="zh-CN" dirty="0" smtClean="0">
              <a:solidFill>
                <a:srgbClr val="000000"/>
              </a:solidFill>
              <a:latin typeface="Segoe UI"/>
              <a:ea typeface="微软雅黑"/>
            </a:endParaRPr>
          </a:p>
          <a:p>
            <a:r>
              <a:rPr lang="en-US" altLang="zh-CN" dirty="0" smtClean="0">
                <a:solidFill>
                  <a:srgbClr val="000000"/>
                </a:solidFill>
                <a:latin typeface="Segoe UI"/>
                <a:ea typeface="微软雅黑"/>
              </a:rPr>
              <a:t>2.</a:t>
            </a:r>
            <a:r>
              <a:rPr lang="zh-CN" altLang="en-US" dirty="0" smtClean="0">
                <a:solidFill>
                  <a:srgbClr val="000000"/>
                </a:solidFill>
                <a:latin typeface="Segoe UI"/>
                <a:ea typeface="微软雅黑"/>
              </a:rPr>
              <a:t>边界条件的判断</a:t>
            </a:r>
            <a:endParaRPr lang="en-US" altLang="zh-CN" dirty="0" smtClean="0">
              <a:solidFill>
                <a:srgbClr val="000000"/>
              </a:solidFill>
              <a:latin typeface="Segoe UI"/>
              <a:ea typeface="微软雅黑"/>
            </a:endParaRPr>
          </a:p>
          <a:p>
            <a:endParaRPr lang="zh-CN" altLang="en-US" dirty="0">
              <a:solidFill>
                <a:srgbClr val="000000"/>
              </a:solidFill>
              <a:latin typeface="Segoe UI"/>
              <a:ea typeface="微软雅黑"/>
            </a:endParaRPr>
          </a:p>
        </p:txBody>
      </p:sp>
      <p:sp>
        <p:nvSpPr>
          <p:cNvPr id="55" name="矩形 54"/>
          <p:cNvSpPr/>
          <p:nvPr/>
        </p:nvSpPr>
        <p:spPr>
          <a:xfrm>
            <a:off x="3878102" y="2090924"/>
            <a:ext cx="8025723" cy="1532727"/>
          </a:xfrm>
          <a:prstGeom prst="rect">
            <a:avLst/>
          </a:prstGeom>
        </p:spPr>
        <p:txBody>
          <a:bodyPr wrap="square">
            <a:spAutoFit/>
          </a:bodyPr>
          <a:lstStyle/>
          <a:p>
            <a:pPr>
              <a:lnSpc>
                <a:spcPct val="130000"/>
              </a:lnSpc>
            </a:pPr>
            <a:r>
              <a:rPr lang="zh-CN" altLang="en-US" dirty="0" smtClean="0">
                <a:latin typeface="Microsoft Yahei" panose="020B0503020204020204" pitchFamily="34" charset="-122"/>
                <a:ea typeface="Microsoft Yahei" panose="020B0503020204020204" pitchFamily="34" charset="-122"/>
              </a:rPr>
              <a:t>这样，即便</a:t>
            </a:r>
            <a:r>
              <a:rPr lang="zh-CN" altLang="en-US" dirty="0">
                <a:latin typeface="Microsoft Yahei" panose="020B0503020204020204" pitchFamily="34" charset="-122"/>
                <a:ea typeface="Microsoft Yahei" panose="020B0503020204020204" pitchFamily="34" charset="-122"/>
              </a:rPr>
              <a:t>只是找到最简单的固定电话号码，程序也非常复杂，难以维护。如果需要查找的是形式多变的文本，比如带区号的电话号码、手机号码、邮箱地址、</a:t>
            </a:r>
            <a:r>
              <a:rPr lang="en-US" altLang="zh-CN" dirty="0">
                <a:latin typeface="Microsoft Yahei" panose="020B0503020204020204" pitchFamily="34" charset="-122"/>
                <a:ea typeface="Microsoft Yahei" panose="020B0503020204020204" pitchFamily="34" charset="-122"/>
              </a:rPr>
              <a:t>IP</a:t>
            </a:r>
            <a:r>
              <a:rPr lang="zh-CN" altLang="en-US" dirty="0">
                <a:latin typeface="Microsoft Yahei" panose="020B0503020204020204" pitchFamily="34" charset="-122"/>
                <a:ea typeface="Microsoft Yahei" panose="020B0503020204020204" pitchFamily="34" charset="-122"/>
              </a:rPr>
              <a:t>地址、网站域名</a:t>
            </a:r>
            <a:r>
              <a:rPr lang="zh-CN" altLang="en-US" dirty="0" smtClean="0">
                <a:latin typeface="Microsoft Yahei" panose="020B0503020204020204" pitchFamily="34" charset="-122"/>
                <a:ea typeface="Microsoft Yahei" panose="020B0503020204020204" pitchFamily="34" charset="-122"/>
              </a:rPr>
              <a:t>等，暴力</a:t>
            </a:r>
            <a:r>
              <a:rPr lang="zh-CN" altLang="en-US" dirty="0">
                <a:latin typeface="Microsoft Yahei" panose="020B0503020204020204" pitchFamily="34" charset="-122"/>
                <a:ea typeface="Microsoft Yahei" panose="020B0503020204020204" pitchFamily="34" charset="-122"/>
              </a:rPr>
              <a:t>求解程序的复杂度就非常的高了。</a:t>
            </a:r>
            <a:endParaRPr lang="en-US" altLang="zh-CN" dirty="0">
              <a:latin typeface="Microsoft Yahei" panose="020B0503020204020204" pitchFamily="34" charset="-122"/>
              <a:ea typeface="Microsoft Yahei" panose="020B0503020204020204" pitchFamily="34" charset="-122"/>
            </a:endParaRPr>
          </a:p>
          <a:p>
            <a:pPr>
              <a:lnSpc>
                <a:spcPct val="130000"/>
              </a:lnSpc>
            </a:pPr>
            <a:r>
              <a:rPr lang="zh-CN" altLang="en-US" dirty="0">
                <a:latin typeface="Microsoft Yahei" panose="020B0503020204020204" pitchFamily="34" charset="-122"/>
                <a:ea typeface="Microsoft Yahei" panose="020B0503020204020204" pitchFamily="34" charset="-122"/>
              </a:rPr>
              <a:t>正则表达式就是解决这类问题的的“匕首</a:t>
            </a:r>
            <a:r>
              <a:rPr lang="en-US" altLang="zh-CN" dirty="0">
                <a:latin typeface="Microsoft Yahei" panose="020B0503020204020204" pitchFamily="34" charset="-122"/>
                <a:ea typeface="Microsoft Yahei" panose="020B0503020204020204" pitchFamily="34" charset="-122"/>
              </a:rPr>
              <a:t>”</a:t>
            </a:r>
            <a:endParaRPr lang="zh-CN" altLang="en-US" dirty="0">
              <a:latin typeface="Microsoft Yahei" panose="020B0503020204020204" pitchFamily="34" charset="-122"/>
              <a:ea typeface="Microsoft Yahei" panose="020B0503020204020204" pitchFamily="34" charset="-122"/>
            </a:endParaRPr>
          </a:p>
        </p:txBody>
      </p:sp>
      <p:sp>
        <p:nvSpPr>
          <p:cNvPr id="70" name="矩形 69"/>
          <p:cNvSpPr/>
          <p:nvPr/>
        </p:nvSpPr>
        <p:spPr>
          <a:xfrm>
            <a:off x="3878102" y="4261394"/>
            <a:ext cx="4801314" cy="369332"/>
          </a:xfrm>
          <a:prstGeom prst="rect">
            <a:avLst/>
          </a:prstGeom>
        </p:spPr>
        <p:txBody>
          <a:bodyPr wrap="none">
            <a:sp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zh-CN" altLang="en-US" dirty="0" smtClean="0">
                <a:solidFill>
                  <a:srgbClr val="000000"/>
                </a:solidFill>
                <a:latin typeface="Segoe UI"/>
                <a:ea typeface="微软雅黑"/>
              </a:rPr>
              <a:t>利用正则表达式提取一段文本中的电话号码：</a:t>
            </a:r>
            <a:endParaRPr lang="zh-CN" altLang="en-US" dirty="0">
              <a:solidFill>
                <a:srgbClr val="000000"/>
              </a:solidFill>
              <a:latin typeface="Segoe UI"/>
              <a:ea typeface="微软雅黑"/>
            </a:endParaRPr>
          </a:p>
        </p:txBody>
      </p:sp>
      <p:pic>
        <p:nvPicPr>
          <p:cNvPr id="4" name="图片 3"/>
          <p:cNvPicPr>
            <a:picLocks noChangeAspect="1"/>
          </p:cNvPicPr>
          <p:nvPr/>
        </p:nvPicPr>
        <p:blipFill>
          <a:blip r:embed="rId3"/>
          <a:stretch>
            <a:fillRect/>
          </a:stretch>
        </p:blipFill>
        <p:spPr>
          <a:xfrm>
            <a:off x="3981337" y="4630726"/>
            <a:ext cx="5200000" cy="1333333"/>
          </a:xfrm>
          <a:prstGeom prst="rect">
            <a:avLst/>
          </a:prstGeom>
        </p:spPr>
      </p:pic>
      <p:sp>
        <p:nvSpPr>
          <p:cNvPr id="76" name="文本占位符 1"/>
          <p:cNvSpPr>
            <a:spLocks noGrp="1"/>
          </p:cNvSpPr>
          <p:nvPr>
            <p:ph type="body" sz="quarter" idx="10"/>
          </p:nvPr>
        </p:nvSpPr>
        <p:spPr>
          <a:xfrm>
            <a:off x="3596640" y="33656"/>
            <a:ext cx="1066800" cy="561057"/>
          </a:xfrm>
        </p:spPr>
        <p:txBody>
          <a:bodyPr/>
          <a:lstStyle/>
          <a:p>
            <a:r>
              <a:rPr kumimoji="1" lang="en-US" altLang="zh-CN" sz="1800" dirty="0" smtClean="0"/>
              <a:t>1. </a:t>
            </a:r>
            <a:r>
              <a:rPr kumimoji="1" lang="zh-CN" altLang="en-US" sz="1800" dirty="0" smtClean="0"/>
              <a:t>引 言</a:t>
            </a:r>
            <a:endParaRPr kumimoji="1" lang="zh-CN" altLang="en-US" sz="1800" dirty="0"/>
          </a:p>
        </p:txBody>
      </p:sp>
    </p:spTree>
    <p:extLst>
      <p:ext uri="{BB962C8B-B14F-4D97-AF65-F5344CB8AC3E}">
        <p14:creationId xmlns:p14="http://schemas.microsoft.com/office/powerpoint/2010/main" val="882160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65305" y="220133"/>
            <a:ext cx="1439208" cy="561057"/>
          </a:xfrm>
        </p:spPr>
        <p:txBody>
          <a:bodyPr/>
          <a:lstStyle/>
          <a:p>
            <a:r>
              <a:rPr kumimoji="1" lang="en-US" altLang="zh-CN" sz="1800" dirty="0" smtClean="0"/>
              <a:t>2. </a:t>
            </a:r>
            <a:r>
              <a:rPr kumimoji="1" lang="zh-CN" altLang="en-US" sz="1800" dirty="0" smtClean="0"/>
              <a:t>语法</a:t>
            </a:r>
            <a:r>
              <a:rPr kumimoji="1" lang="zh-CN" altLang="en-US" sz="1800" dirty="0"/>
              <a:t>简介</a:t>
            </a:r>
          </a:p>
        </p:txBody>
      </p:sp>
      <p:sp>
        <p:nvSpPr>
          <p:cNvPr id="5" name="矩形 4"/>
          <p:cNvSpPr/>
          <p:nvPr/>
        </p:nvSpPr>
        <p:spPr>
          <a:xfrm>
            <a:off x="732994" y="832028"/>
            <a:ext cx="7801406" cy="923330"/>
          </a:xfrm>
          <a:prstGeom prst="rect">
            <a:avLst/>
          </a:prstGeom>
        </p:spPr>
        <p:txBody>
          <a:bodyPr wrap="square">
            <a:spAutoFit/>
          </a:bodyPr>
          <a:lstStyle/>
          <a:p>
            <a:r>
              <a:rPr lang="zh-CN" altLang="en-US" dirty="0">
                <a:latin typeface="Microsoft Yahei" panose="020B0503020204020204" pitchFamily="34" charset="-122"/>
                <a:ea typeface="Microsoft Yahei" panose="020B0503020204020204" pitchFamily="34" charset="-122"/>
              </a:rPr>
              <a:t>正则表达式</a:t>
            </a:r>
            <a:r>
              <a:rPr lang="en-US" altLang="zh-CN" dirty="0">
                <a:latin typeface="Microsoft Yahei" panose="020B0503020204020204" pitchFamily="34" charset="-122"/>
                <a:ea typeface="Microsoft Yahei" panose="020B0503020204020204" pitchFamily="34" charset="-122"/>
              </a:rPr>
              <a:t>(regular expression)</a:t>
            </a:r>
            <a:r>
              <a:rPr lang="zh-CN" altLang="en-US" dirty="0">
                <a:latin typeface="Microsoft Yahei" panose="020B0503020204020204" pitchFamily="34" charset="-122"/>
                <a:ea typeface="Microsoft Yahei" panose="020B0503020204020204" pitchFamily="34" charset="-122"/>
              </a:rPr>
              <a:t>描述了一种字符串匹配的模式，可以用来检查一个串是否含有某种子串、将匹配的子串做替换或者从某个串中取出符合某个条件的子串等。</a:t>
            </a:r>
            <a:endParaRPr lang="zh-CN" altLang="en-US" dirty="0"/>
          </a:p>
        </p:txBody>
      </p:sp>
      <p:sp>
        <p:nvSpPr>
          <p:cNvPr id="6" name="矩形 5"/>
          <p:cNvSpPr/>
          <p:nvPr/>
        </p:nvSpPr>
        <p:spPr>
          <a:xfrm>
            <a:off x="732994" y="1890366"/>
            <a:ext cx="7801406" cy="1200329"/>
          </a:xfrm>
          <a:prstGeom prst="rect">
            <a:avLst/>
          </a:prstGeom>
        </p:spPr>
        <p:txBody>
          <a:bodyPr wrap="square">
            <a:spAutoFit/>
          </a:bodyPr>
          <a:lstStyle/>
          <a:p>
            <a:r>
              <a:rPr lang="zh-CN" altLang="en-US" dirty="0">
                <a:latin typeface="Microsoft Yahei" panose="020B0503020204020204" pitchFamily="34" charset="-122"/>
                <a:ea typeface="Microsoft Yahei" panose="020B0503020204020204" pitchFamily="34" charset="-122"/>
              </a:rPr>
              <a:t>正则表达式是由普通字符（例如字符 </a:t>
            </a:r>
            <a:r>
              <a:rPr lang="en-US" altLang="zh-CN" dirty="0">
                <a:latin typeface="Microsoft Yahei" panose="020B0503020204020204" pitchFamily="34" charset="-122"/>
                <a:ea typeface="Microsoft Yahei" panose="020B0503020204020204" pitchFamily="34" charset="-122"/>
              </a:rPr>
              <a:t>a </a:t>
            </a:r>
            <a:r>
              <a:rPr lang="zh-CN" altLang="en-US" dirty="0">
                <a:latin typeface="Microsoft Yahei" panose="020B0503020204020204" pitchFamily="34" charset="-122"/>
                <a:ea typeface="Microsoft Yahei" panose="020B0503020204020204" pitchFamily="34" charset="-122"/>
              </a:rPr>
              <a:t>到 </a:t>
            </a:r>
            <a:r>
              <a:rPr lang="en-US" altLang="zh-CN" dirty="0" smtClean="0">
                <a:latin typeface="Microsoft Yahei" panose="020B0503020204020204" pitchFamily="34" charset="-122"/>
                <a:ea typeface="Microsoft Yahei" panose="020B0503020204020204" pitchFamily="34" charset="-122"/>
              </a:rPr>
              <a:t>z</a:t>
            </a:r>
            <a:r>
              <a:rPr lang="zh-CN" altLang="en-US" dirty="0" smtClean="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以及特殊字符（</a:t>
            </a:r>
            <a:r>
              <a:rPr lang="zh-CN" altLang="en-US" dirty="0" smtClean="0">
                <a:latin typeface="Microsoft Yahei" panose="020B0503020204020204" pitchFamily="34" charset="-122"/>
                <a:ea typeface="Microsoft Yahei" panose="020B0503020204020204" pitchFamily="34" charset="-122"/>
              </a:rPr>
              <a:t>称为</a:t>
            </a:r>
            <a:r>
              <a:rPr lang="en-US" altLang="zh-CN" dirty="0" smtClean="0">
                <a:latin typeface="Microsoft Yahei" panose="020B0503020204020204" pitchFamily="34" charset="-122"/>
                <a:ea typeface="Microsoft Yahei" panose="020B0503020204020204" pitchFamily="34" charset="-122"/>
              </a:rPr>
              <a:t>“</a:t>
            </a:r>
            <a:r>
              <a:rPr lang="zh-CN" altLang="en-US" dirty="0" smtClean="0">
                <a:latin typeface="Microsoft Yahei" panose="020B0503020204020204" pitchFamily="34" charset="-122"/>
                <a:ea typeface="Microsoft Yahei" panose="020B0503020204020204" pitchFamily="34" charset="-122"/>
              </a:rPr>
              <a:t>元字符</a:t>
            </a:r>
            <a:r>
              <a:rPr lang="en-US" altLang="zh-CN" dirty="0" smtClean="0">
                <a:latin typeface="Microsoft Yahei" panose="020B0503020204020204" pitchFamily="34" charset="-122"/>
                <a:ea typeface="Microsoft Yahei" panose="020B0503020204020204" pitchFamily="34" charset="-122"/>
              </a:rPr>
              <a:t>”</a:t>
            </a:r>
            <a:r>
              <a:rPr lang="zh-CN" altLang="en-US" dirty="0" smtClean="0">
                <a:latin typeface="Microsoft Yahei" panose="020B0503020204020204" pitchFamily="34" charset="-122"/>
                <a:ea typeface="Microsoft Yahei" panose="020B0503020204020204" pitchFamily="34" charset="-122"/>
              </a:rPr>
              <a:t>，如前文的</a:t>
            </a:r>
            <a:r>
              <a:rPr lang="en-US" altLang="zh-CN" dirty="0" smtClean="0">
                <a:latin typeface="Microsoft Yahei" panose="020B0503020204020204" pitchFamily="34" charset="-122"/>
                <a:ea typeface="Microsoft Yahei" panose="020B0503020204020204" pitchFamily="34" charset="-122"/>
              </a:rPr>
              <a:t>”\d”</a:t>
            </a:r>
            <a:r>
              <a:rPr lang="zh-CN" altLang="en-US" dirty="0" smtClean="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组成的文字模式。模式描述在搜索文本时要匹配的一个或多个字符串。正则表达式作为一个模板，将某个字符模式与所搜索的字符串进行匹配。</a:t>
            </a:r>
            <a:endParaRPr lang="zh-CN" altLang="en-US" dirty="0"/>
          </a:p>
        </p:txBody>
      </p:sp>
      <p:sp>
        <p:nvSpPr>
          <p:cNvPr id="7" name="矩形 6"/>
          <p:cNvSpPr/>
          <p:nvPr/>
        </p:nvSpPr>
        <p:spPr>
          <a:xfrm>
            <a:off x="732994" y="2970743"/>
            <a:ext cx="7801406" cy="923330"/>
          </a:xfrm>
          <a:prstGeom prst="rect">
            <a:avLst/>
          </a:prstGeom>
        </p:spPr>
        <p:txBody>
          <a:bodyPr wrap="square">
            <a:spAutoFit/>
          </a:bodyPr>
          <a:lstStyle/>
          <a:p>
            <a:r>
              <a:rPr lang="zh-CN" altLang="en-US" b="1" dirty="0">
                <a:latin typeface="Open Sans"/>
              </a:rPr>
              <a:t>普通字符</a:t>
            </a:r>
          </a:p>
          <a:p>
            <a:r>
              <a:rPr lang="zh-CN" altLang="en-US" dirty="0">
                <a:latin typeface="Microsoft Yahei" panose="020B0503020204020204" pitchFamily="34" charset="-122"/>
                <a:ea typeface="Microsoft Yahei" panose="020B0503020204020204" pitchFamily="34" charset="-122"/>
              </a:rPr>
              <a:t>普通字符包括没有显式指定为元字符的所有可打印和不可打印字符。这包括所有大写和小写字母、所有</a:t>
            </a:r>
            <a:r>
              <a:rPr lang="zh-CN" altLang="en-US" dirty="0" smtClean="0">
                <a:latin typeface="Microsoft Yahei" panose="020B0503020204020204" pitchFamily="34" charset="-122"/>
                <a:ea typeface="Microsoft Yahei" panose="020B0503020204020204" pitchFamily="34" charset="-122"/>
              </a:rPr>
              <a:t>数字和</a:t>
            </a:r>
            <a:r>
              <a:rPr lang="zh-CN" altLang="en-US" dirty="0">
                <a:latin typeface="Microsoft Yahei" panose="020B0503020204020204" pitchFamily="34" charset="-122"/>
                <a:ea typeface="Microsoft Yahei" panose="020B0503020204020204" pitchFamily="34" charset="-122"/>
              </a:rPr>
              <a:t>一些其他符号。</a:t>
            </a:r>
            <a:endParaRPr lang="zh-CN" altLang="en-US" b="0" i="0" dirty="0">
              <a:effectLst/>
              <a:latin typeface="Microsoft Yahei" panose="020B0503020204020204" pitchFamily="34" charset="-122"/>
              <a:ea typeface="Microsoft Yahei" panose="020B0503020204020204" pitchFamily="34" charset="-122"/>
            </a:endParaRPr>
          </a:p>
        </p:txBody>
      </p:sp>
      <p:sp>
        <p:nvSpPr>
          <p:cNvPr id="10" name="矩形 9"/>
          <p:cNvSpPr/>
          <p:nvPr/>
        </p:nvSpPr>
        <p:spPr>
          <a:xfrm>
            <a:off x="778714" y="4051120"/>
            <a:ext cx="7755686" cy="1200329"/>
          </a:xfrm>
          <a:prstGeom prst="rect">
            <a:avLst/>
          </a:prstGeom>
        </p:spPr>
        <p:txBody>
          <a:bodyPr wrap="square">
            <a:spAutoFit/>
          </a:bodyPr>
          <a:lstStyle/>
          <a:p>
            <a:r>
              <a:rPr lang="zh-CN" altLang="en-US" b="1" dirty="0">
                <a:latin typeface="Open Sans"/>
              </a:rPr>
              <a:t>特殊字符</a:t>
            </a:r>
          </a:p>
          <a:p>
            <a:r>
              <a:rPr lang="zh-CN" altLang="en-US" dirty="0">
                <a:latin typeface="Microsoft Yahei" panose="020B0503020204020204" pitchFamily="34" charset="-122"/>
                <a:ea typeface="Microsoft Yahei" panose="020B0503020204020204" pitchFamily="34" charset="-122"/>
              </a:rPr>
              <a:t>所谓</a:t>
            </a:r>
            <a:r>
              <a:rPr lang="zh-CN" altLang="en-US" dirty="0" smtClean="0">
                <a:latin typeface="Microsoft Yahei" panose="020B0503020204020204" pitchFamily="34" charset="-122"/>
                <a:ea typeface="Microsoft Yahei" panose="020B0503020204020204" pitchFamily="34" charset="-122"/>
              </a:rPr>
              <a:t>特殊字符，又称为元字符，</a:t>
            </a:r>
            <a:r>
              <a:rPr lang="zh-CN" altLang="en-US" dirty="0">
                <a:latin typeface="Microsoft Yahei" panose="020B0503020204020204" pitchFamily="34" charset="-122"/>
                <a:ea typeface="Microsoft Yahei" panose="020B0503020204020204" pitchFamily="34" charset="-122"/>
              </a:rPr>
              <a:t>就是一些有特殊含义的</a:t>
            </a:r>
            <a:r>
              <a:rPr lang="zh-CN" altLang="en-US" dirty="0" smtClean="0">
                <a:latin typeface="Microsoft Yahei" panose="020B0503020204020204" pitchFamily="34" charset="-122"/>
                <a:ea typeface="Microsoft Yahei" panose="020B0503020204020204" pitchFamily="34" charset="-122"/>
              </a:rPr>
              <a:t>字符。许多</a:t>
            </a:r>
            <a:r>
              <a:rPr lang="zh-CN" altLang="en-US" dirty="0">
                <a:latin typeface="Microsoft Yahei" panose="020B0503020204020204" pitchFamily="34" charset="-122"/>
                <a:ea typeface="Microsoft Yahei" panose="020B0503020204020204" pitchFamily="34" charset="-122"/>
              </a:rPr>
              <a:t>元字符要求在试图匹配它们时特别对待。若要匹配这些特殊字符，必须首先使字符</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转义</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，即，将反斜杠字符 </a:t>
            </a:r>
            <a:r>
              <a:rPr lang="en-US" altLang="zh-CN"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放在它们前面</a:t>
            </a:r>
            <a:r>
              <a:rPr lang="zh-CN" altLang="en-US" dirty="0" smtClean="0">
                <a:latin typeface="Microsoft Yahei" panose="020B0503020204020204" pitchFamily="34" charset="-122"/>
                <a:ea typeface="Microsoft Yahei" panose="020B0503020204020204" pitchFamily="34" charset="-122"/>
              </a:rPr>
              <a:t>。</a:t>
            </a:r>
            <a:endParaRPr lang="zh-CN" altLang="en-US" b="0" i="0" dirty="0">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7709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65305" y="220133"/>
            <a:ext cx="1439208" cy="561057"/>
          </a:xfrm>
        </p:spPr>
        <p:txBody>
          <a:bodyPr/>
          <a:lstStyle/>
          <a:p>
            <a:r>
              <a:rPr kumimoji="1" lang="en-US" altLang="zh-CN" sz="1800" dirty="0" smtClean="0"/>
              <a:t>2. </a:t>
            </a:r>
            <a:r>
              <a:rPr kumimoji="1" lang="zh-CN" altLang="en-US" sz="1800" dirty="0" smtClean="0"/>
              <a:t>语法</a:t>
            </a:r>
            <a:r>
              <a:rPr kumimoji="1" lang="zh-CN" altLang="en-US" sz="1800" dirty="0"/>
              <a:t>简介</a:t>
            </a:r>
          </a:p>
        </p:txBody>
      </p:sp>
      <p:sp>
        <p:nvSpPr>
          <p:cNvPr id="3" name="矩形 2"/>
          <p:cNvSpPr/>
          <p:nvPr/>
        </p:nvSpPr>
        <p:spPr>
          <a:xfrm>
            <a:off x="838200" y="2026838"/>
            <a:ext cx="8183880" cy="923330"/>
          </a:xfrm>
          <a:prstGeom prst="rect">
            <a:avLst/>
          </a:prstGeom>
        </p:spPr>
        <p:txBody>
          <a:bodyPr wrap="square">
            <a:spAutoFit/>
          </a:bodyPr>
          <a:lstStyle/>
          <a:p>
            <a:r>
              <a:rPr lang="zh-CN" altLang="en-US" b="1" dirty="0" smtClean="0">
                <a:solidFill>
                  <a:srgbClr val="333333"/>
                </a:solidFill>
                <a:latin typeface="Open Sans"/>
              </a:rPr>
              <a:t>限定符</a:t>
            </a:r>
          </a:p>
          <a:p>
            <a:r>
              <a:rPr lang="zh-CN" altLang="en-US" dirty="0" smtClean="0">
                <a:solidFill>
                  <a:srgbClr val="333333"/>
                </a:solidFill>
                <a:latin typeface="Microsoft Yahei" panose="020B0503020204020204" pitchFamily="34" charset="-122"/>
                <a:ea typeface="Microsoft Yahei" panose="020B0503020204020204" pitchFamily="34" charset="-122"/>
              </a:rPr>
              <a:t>限定符用来指定正则表达式的一个给定组件必须要出现多少次才能满足匹配。有*或</a:t>
            </a:r>
            <a:r>
              <a:rPr lang="en-US" altLang="zh-CN" dirty="0" smtClean="0">
                <a:solidFill>
                  <a:srgbClr val="333333"/>
                </a:solidFill>
                <a:latin typeface="Microsoft Yahei" panose="020B0503020204020204" pitchFamily="34" charset="-122"/>
                <a:ea typeface="Microsoft Yahei" panose="020B0503020204020204" pitchFamily="34" charset="-122"/>
              </a:rPr>
              <a:t>+</a:t>
            </a:r>
            <a:r>
              <a:rPr lang="zh-CN" altLang="en-US" dirty="0" smtClean="0">
                <a:solidFill>
                  <a:srgbClr val="333333"/>
                </a:solidFill>
                <a:latin typeface="Microsoft Yahei" panose="020B0503020204020204" pitchFamily="34" charset="-122"/>
                <a:ea typeface="Microsoft Yahei" panose="020B0503020204020204" pitchFamily="34" charset="-122"/>
              </a:rPr>
              <a:t>或</a:t>
            </a:r>
            <a:r>
              <a:rPr lang="en-US" altLang="zh-CN" dirty="0" smtClean="0">
                <a:solidFill>
                  <a:srgbClr val="333333"/>
                </a:solidFill>
                <a:latin typeface="Microsoft Yahei" panose="020B0503020204020204" pitchFamily="34" charset="-122"/>
                <a:ea typeface="Microsoft Yahei" panose="020B0503020204020204" pitchFamily="34" charset="-122"/>
              </a:rPr>
              <a:t>?</a:t>
            </a:r>
            <a:r>
              <a:rPr lang="zh-CN" altLang="en-US" dirty="0" smtClean="0">
                <a:solidFill>
                  <a:srgbClr val="333333"/>
                </a:solidFill>
                <a:latin typeface="Microsoft Yahei" panose="020B0503020204020204" pitchFamily="34" charset="-122"/>
                <a:ea typeface="Microsoft Yahei" panose="020B0503020204020204" pitchFamily="34" charset="-122"/>
              </a:rPr>
              <a:t>或</a:t>
            </a:r>
            <a:r>
              <a:rPr lang="en-US" altLang="zh-CN" dirty="0" smtClean="0">
                <a:solidFill>
                  <a:srgbClr val="333333"/>
                </a:solidFill>
                <a:latin typeface="Microsoft Yahei" panose="020B0503020204020204" pitchFamily="34" charset="-122"/>
                <a:ea typeface="Microsoft Yahei" panose="020B0503020204020204" pitchFamily="34" charset="-122"/>
              </a:rPr>
              <a:t>{n}</a:t>
            </a:r>
            <a:r>
              <a:rPr lang="zh-CN" altLang="en-US" dirty="0" smtClean="0">
                <a:solidFill>
                  <a:srgbClr val="333333"/>
                </a:solidFill>
                <a:latin typeface="Microsoft Yahei" panose="020B0503020204020204" pitchFamily="34" charset="-122"/>
                <a:ea typeface="Microsoft Yahei" panose="020B0503020204020204" pitchFamily="34" charset="-122"/>
              </a:rPr>
              <a:t>或</a:t>
            </a:r>
            <a:r>
              <a:rPr lang="en-US" altLang="zh-CN" dirty="0" smtClean="0">
                <a:solidFill>
                  <a:srgbClr val="333333"/>
                </a:solidFill>
                <a:latin typeface="Microsoft Yahei" panose="020B0503020204020204" pitchFamily="34" charset="-122"/>
                <a:ea typeface="Microsoft Yahei" panose="020B0503020204020204" pitchFamily="34" charset="-122"/>
              </a:rPr>
              <a:t>{n,}</a:t>
            </a:r>
            <a:r>
              <a:rPr lang="zh-CN" altLang="en-US" dirty="0" smtClean="0">
                <a:solidFill>
                  <a:srgbClr val="333333"/>
                </a:solidFill>
                <a:latin typeface="Microsoft Yahei" panose="020B0503020204020204" pitchFamily="34" charset="-122"/>
                <a:ea typeface="Microsoft Yahei" panose="020B0503020204020204" pitchFamily="34" charset="-122"/>
              </a:rPr>
              <a:t>或</a:t>
            </a:r>
            <a:r>
              <a:rPr lang="en-US" altLang="zh-CN" dirty="0" smtClean="0">
                <a:solidFill>
                  <a:srgbClr val="333333"/>
                </a:solidFill>
                <a:latin typeface="Microsoft Yahei" panose="020B0503020204020204" pitchFamily="34" charset="-122"/>
                <a:ea typeface="Microsoft Yahei" panose="020B0503020204020204" pitchFamily="34" charset="-122"/>
              </a:rPr>
              <a:t>{</a:t>
            </a:r>
            <a:r>
              <a:rPr lang="en-US" altLang="zh-CN" dirty="0" err="1" smtClean="0">
                <a:solidFill>
                  <a:srgbClr val="333333"/>
                </a:solidFill>
                <a:latin typeface="Microsoft Yahei" panose="020B0503020204020204" pitchFamily="34" charset="-122"/>
                <a:ea typeface="Microsoft Yahei" panose="020B0503020204020204" pitchFamily="34" charset="-122"/>
              </a:rPr>
              <a:t>n,m</a:t>
            </a:r>
            <a:r>
              <a:rPr lang="en-US" altLang="zh-CN" dirty="0" smtClean="0">
                <a:solidFill>
                  <a:srgbClr val="333333"/>
                </a:solidFill>
                <a:latin typeface="Microsoft Yahei" panose="020B0503020204020204" pitchFamily="34" charset="-122"/>
                <a:ea typeface="Microsoft Yahei" panose="020B0503020204020204" pitchFamily="34" charset="-122"/>
              </a:rPr>
              <a:t>}</a:t>
            </a:r>
            <a:r>
              <a:rPr lang="zh-CN" altLang="en-US" dirty="0" smtClean="0">
                <a:solidFill>
                  <a:srgbClr val="333333"/>
                </a:solidFill>
                <a:latin typeface="Microsoft Yahei" panose="020B0503020204020204" pitchFamily="34" charset="-122"/>
                <a:ea typeface="Microsoft Yahei" panose="020B0503020204020204" pitchFamily="34" charset="-122"/>
              </a:rPr>
              <a:t>共</a:t>
            </a:r>
            <a:r>
              <a:rPr lang="en-US" altLang="zh-CN" dirty="0" smtClean="0">
                <a:solidFill>
                  <a:srgbClr val="333333"/>
                </a:solidFill>
                <a:latin typeface="Microsoft Yahei" panose="020B0503020204020204" pitchFamily="34" charset="-122"/>
                <a:ea typeface="Microsoft Yahei" panose="020B0503020204020204" pitchFamily="34" charset="-122"/>
              </a:rPr>
              <a:t>6</a:t>
            </a:r>
            <a:r>
              <a:rPr lang="zh-CN" altLang="en-US" dirty="0" smtClean="0">
                <a:solidFill>
                  <a:srgbClr val="333333"/>
                </a:solidFill>
                <a:latin typeface="Microsoft Yahei" panose="020B0503020204020204" pitchFamily="34" charset="-122"/>
                <a:ea typeface="Microsoft Yahei" panose="020B0503020204020204" pitchFamily="34" charset="-122"/>
              </a:rPr>
              <a:t>种。</a:t>
            </a:r>
          </a:p>
        </p:txBody>
      </p:sp>
      <p:sp>
        <p:nvSpPr>
          <p:cNvPr id="8" name="矩形 7"/>
          <p:cNvSpPr/>
          <p:nvPr/>
        </p:nvSpPr>
        <p:spPr>
          <a:xfrm>
            <a:off x="838200" y="4272677"/>
            <a:ext cx="8183880" cy="646331"/>
          </a:xfrm>
          <a:prstGeom prst="rect">
            <a:avLst/>
          </a:prstGeom>
        </p:spPr>
        <p:txBody>
          <a:bodyPr wrap="square">
            <a:spAutoFit/>
          </a:bodyPr>
          <a:lstStyle/>
          <a:p>
            <a:r>
              <a:rPr lang="zh-CN" altLang="en-US" b="1" dirty="0" smtClean="0">
                <a:solidFill>
                  <a:srgbClr val="333333"/>
                </a:solidFill>
                <a:latin typeface="Open Sans"/>
              </a:rPr>
              <a:t>预定义字符</a:t>
            </a:r>
            <a:endParaRPr lang="en-US" altLang="zh-CN" b="1" dirty="0" smtClean="0">
              <a:solidFill>
                <a:srgbClr val="333333"/>
              </a:solidFill>
              <a:latin typeface="Open Sans"/>
            </a:endParaRPr>
          </a:p>
          <a:p>
            <a:r>
              <a:rPr lang="zh-CN" altLang="en-US" dirty="0">
                <a:solidFill>
                  <a:srgbClr val="333333"/>
                </a:solidFill>
                <a:latin typeface="Open Sans"/>
              </a:rPr>
              <a:t>正则表达式</a:t>
            </a:r>
            <a:r>
              <a:rPr lang="zh-CN" altLang="en-US" dirty="0" smtClean="0">
                <a:solidFill>
                  <a:srgbClr val="333333"/>
                </a:solidFill>
                <a:latin typeface="Open Sans"/>
              </a:rPr>
              <a:t>中预定义字符有特殊意义，</a:t>
            </a:r>
            <a:endParaRPr lang="zh-CN" altLang="en-US" dirty="0">
              <a:solidFill>
                <a:srgbClr val="333333"/>
              </a:solidFill>
              <a:latin typeface="Open Sans"/>
            </a:endParaRPr>
          </a:p>
        </p:txBody>
      </p:sp>
      <p:graphicFrame>
        <p:nvGraphicFramePr>
          <p:cNvPr id="12" name="表格 11"/>
          <p:cNvGraphicFramePr>
            <a:graphicFrameLocks noGrp="1"/>
          </p:cNvGraphicFramePr>
          <p:nvPr>
            <p:extLst>
              <p:ext uri="{D42A27DB-BD31-4B8C-83A1-F6EECF244321}">
                <p14:modId xmlns:p14="http://schemas.microsoft.com/office/powerpoint/2010/main" val="1903976006"/>
              </p:ext>
            </p:extLst>
          </p:nvPr>
        </p:nvGraphicFramePr>
        <p:xfrm>
          <a:off x="2514065" y="3525520"/>
          <a:ext cx="9677935" cy="3332480"/>
        </p:xfrm>
        <a:graphic>
          <a:graphicData uri="http://schemas.openxmlformats.org/drawingml/2006/table">
            <a:tbl>
              <a:tblPr firstRow="1" bandRow="1">
                <a:tableStyleId>{5C22544A-7EE6-4342-B048-85BDC9FD1C3A}</a:tableStyleId>
              </a:tblPr>
              <a:tblGrid>
                <a:gridCol w="742482"/>
                <a:gridCol w="5630779"/>
                <a:gridCol w="1668379"/>
                <a:gridCol w="1636295"/>
              </a:tblGrid>
              <a:tr h="304465">
                <a:tc>
                  <a:txBody>
                    <a:bodyPr/>
                    <a:lstStyle/>
                    <a:p>
                      <a:r>
                        <a:rPr lang="zh-CN" altLang="en-US" dirty="0" smtClean="0"/>
                        <a:t>语法</a:t>
                      </a:r>
                      <a:endParaRPr lang="zh-CN" altLang="en-US" dirty="0"/>
                    </a:p>
                  </a:txBody>
                  <a:tcPr/>
                </a:tc>
                <a:tc>
                  <a:txBody>
                    <a:bodyPr/>
                    <a:lstStyle/>
                    <a:p>
                      <a:r>
                        <a:rPr lang="zh-CN" altLang="en-US" dirty="0" smtClean="0"/>
                        <a:t>说明</a:t>
                      </a:r>
                      <a:endParaRPr lang="zh-CN" altLang="en-US" dirty="0"/>
                    </a:p>
                  </a:txBody>
                  <a:tcPr/>
                </a:tc>
                <a:tc>
                  <a:txBody>
                    <a:bodyPr/>
                    <a:lstStyle/>
                    <a:p>
                      <a:r>
                        <a:rPr lang="zh-CN" altLang="en-US" dirty="0" smtClean="0"/>
                        <a:t>表达式实例</a:t>
                      </a:r>
                      <a:endParaRPr lang="zh-CN" altLang="en-US" dirty="0"/>
                    </a:p>
                  </a:txBody>
                  <a:tcPr/>
                </a:tc>
                <a:tc>
                  <a:txBody>
                    <a:bodyPr/>
                    <a:lstStyle/>
                    <a:p>
                      <a:r>
                        <a:rPr lang="zh-CN" altLang="en-US" dirty="0" smtClean="0"/>
                        <a:t>匹配的字符串</a:t>
                      </a:r>
                      <a:endParaRPr lang="zh-CN" altLang="en-US" dirty="0"/>
                    </a:p>
                  </a:txBody>
                  <a:tcPr/>
                </a:tc>
              </a:tr>
              <a:tr h="370840">
                <a:tc>
                  <a:txBody>
                    <a:bodyPr/>
                    <a:lstStyle/>
                    <a:p>
                      <a:r>
                        <a:rPr lang="en-US" altLang="zh-CN" dirty="0" smtClean="0"/>
                        <a:t>\d</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匹配一个数字字符。</a:t>
                      </a:r>
                      <a:endParaRPr lang="zh-CN" altLang="en-US" dirty="0"/>
                    </a:p>
                  </a:txBody>
                  <a:tcPr/>
                </a:tc>
                <a:tc>
                  <a:txBody>
                    <a:bodyPr/>
                    <a:lstStyle/>
                    <a:p>
                      <a:r>
                        <a:rPr lang="en-US" altLang="zh-CN" dirty="0" smtClean="0"/>
                        <a:t>a\dc</a:t>
                      </a:r>
                      <a:endParaRPr lang="zh-CN" altLang="en-US" dirty="0"/>
                    </a:p>
                  </a:txBody>
                  <a:tcPr/>
                </a:tc>
                <a:tc>
                  <a:txBody>
                    <a:bodyPr/>
                    <a:lstStyle/>
                    <a:p>
                      <a:r>
                        <a:rPr lang="en-US" altLang="zh-CN" dirty="0" smtClean="0"/>
                        <a:t>a1c</a:t>
                      </a:r>
                      <a:endParaRPr lang="zh-CN" altLang="en-US" dirty="0"/>
                    </a:p>
                  </a:txBody>
                  <a:tcPr/>
                </a:tc>
              </a:tr>
              <a:tr h="370840">
                <a:tc>
                  <a:txBody>
                    <a:bodyPr/>
                    <a:lstStyle/>
                    <a:p>
                      <a:r>
                        <a:rPr lang="en-US" altLang="zh-CN" dirty="0" smtClean="0"/>
                        <a:t>\D</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匹配一个非数字字符。</a:t>
                      </a:r>
                      <a:endParaRPr lang="zh-CN" altLang="en-US" dirty="0"/>
                    </a:p>
                  </a:txBody>
                  <a:tcPr/>
                </a:tc>
                <a:tc>
                  <a:txBody>
                    <a:bodyPr/>
                    <a:lstStyle/>
                    <a:p>
                      <a:r>
                        <a:rPr lang="en-US" altLang="zh-CN" dirty="0" smtClean="0"/>
                        <a:t>a\Dc</a:t>
                      </a:r>
                      <a:endParaRPr lang="zh-CN" altLang="en-US" dirty="0"/>
                    </a:p>
                  </a:txBody>
                  <a:tcPr/>
                </a:tc>
                <a:tc>
                  <a:txBody>
                    <a:bodyPr/>
                    <a:lstStyle/>
                    <a:p>
                      <a:r>
                        <a:rPr lang="en-US" altLang="zh-CN" dirty="0" err="1" smtClean="0"/>
                        <a:t>abc</a:t>
                      </a:r>
                      <a:endParaRPr lang="zh-CN" altLang="en-US" dirty="0"/>
                    </a:p>
                  </a:txBody>
                  <a:tcPr/>
                </a:tc>
              </a:tr>
              <a:tr h="370840">
                <a:tc>
                  <a:txBody>
                    <a:bodyPr/>
                    <a:lstStyle/>
                    <a:p>
                      <a:r>
                        <a:rPr lang="en-US" altLang="zh-CN" dirty="0" smtClean="0"/>
                        <a:t>\s</a:t>
                      </a:r>
                    </a:p>
                  </a:txBody>
                  <a:tcPr/>
                </a:tc>
                <a:tc>
                  <a:txBody>
                    <a:bodyPr/>
                    <a:lstStyle/>
                    <a:p>
                      <a:r>
                        <a:rPr lang="zh-CN" altLang="en-US" sz="1800" b="0" i="0" kern="1200" dirty="0" smtClean="0">
                          <a:solidFill>
                            <a:schemeClr val="dk1"/>
                          </a:solidFill>
                          <a:effectLst/>
                          <a:latin typeface="+mn-lt"/>
                          <a:ea typeface="+mn-ea"/>
                          <a:cs typeface="+mn-cs"/>
                        </a:rPr>
                        <a:t>匹配任何空白字符</a:t>
                      </a:r>
                      <a:endParaRPr lang="zh-CN" altLang="en-US" dirty="0"/>
                    </a:p>
                  </a:txBody>
                  <a:tcPr/>
                </a:tc>
                <a:tc>
                  <a:txBody>
                    <a:bodyPr/>
                    <a:lstStyle/>
                    <a:p>
                      <a:r>
                        <a:rPr lang="en-US" altLang="zh-CN" dirty="0" smtClean="0"/>
                        <a:t>a\</a:t>
                      </a:r>
                      <a:r>
                        <a:rPr lang="en-US" altLang="zh-CN" dirty="0" err="1" smtClean="0"/>
                        <a:t>sc</a:t>
                      </a:r>
                      <a:endParaRPr lang="zh-CN" altLang="en-US" dirty="0"/>
                    </a:p>
                  </a:txBody>
                  <a:tcPr/>
                </a:tc>
                <a:tc>
                  <a:txBody>
                    <a:bodyPr/>
                    <a:lstStyle/>
                    <a:p>
                      <a:r>
                        <a:rPr lang="en-US" altLang="zh-CN" baseline="0" dirty="0" smtClean="0"/>
                        <a:t>a </a:t>
                      </a:r>
                      <a:r>
                        <a:rPr lang="en-US" altLang="zh-CN" dirty="0" smtClean="0"/>
                        <a:t>c</a:t>
                      </a:r>
                      <a:endParaRPr lang="zh-CN" altLang="en-US" dirty="0"/>
                    </a:p>
                  </a:txBody>
                  <a:tcPr/>
                </a:tc>
              </a:tr>
              <a:tr h="370840">
                <a:tc>
                  <a:txBody>
                    <a:bodyPr/>
                    <a:lstStyle/>
                    <a:p>
                      <a:r>
                        <a:rPr lang="en-US" altLang="zh-CN" dirty="0" smtClean="0"/>
                        <a:t>\S</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匹配任何非空白字符</a:t>
                      </a:r>
                      <a:endParaRPr lang="zh-CN" altLang="en-US" dirty="0"/>
                    </a:p>
                  </a:txBody>
                  <a:tcPr/>
                </a:tc>
                <a:tc>
                  <a:txBody>
                    <a:bodyPr/>
                    <a:lstStyle/>
                    <a:p>
                      <a:r>
                        <a:rPr lang="en-US" altLang="zh-CN" dirty="0" smtClean="0"/>
                        <a:t>a\</a:t>
                      </a:r>
                      <a:r>
                        <a:rPr lang="en-US" altLang="zh-CN" dirty="0" err="1" smtClean="0"/>
                        <a:t>Sc</a:t>
                      </a:r>
                      <a:endParaRPr lang="zh-CN" altLang="en-US" dirty="0"/>
                    </a:p>
                  </a:txBody>
                  <a:tcPr/>
                </a:tc>
                <a:tc>
                  <a:txBody>
                    <a:bodyPr/>
                    <a:lstStyle/>
                    <a:p>
                      <a:r>
                        <a:rPr lang="en-US" altLang="zh-CN" dirty="0" err="1" smtClean="0"/>
                        <a:t>abc</a:t>
                      </a:r>
                      <a:endParaRPr lang="zh-CN" altLang="en-US" dirty="0"/>
                    </a:p>
                  </a:txBody>
                  <a:tcPr/>
                </a:tc>
              </a:tr>
              <a:tr h="370840">
                <a:tc>
                  <a:txBody>
                    <a:bodyPr/>
                    <a:lstStyle/>
                    <a:p>
                      <a:r>
                        <a:rPr lang="en-US" altLang="zh-CN" dirty="0" smtClean="0"/>
                        <a:t>\w</a:t>
                      </a:r>
                    </a:p>
                  </a:txBody>
                  <a:tcPr/>
                </a:tc>
                <a:tc>
                  <a:txBody>
                    <a:bodyPr/>
                    <a:lstStyle/>
                    <a:p>
                      <a:r>
                        <a:rPr lang="zh-CN" altLang="en-US" sz="1800" b="0" i="0" kern="1200" dirty="0" smtClean="0">
                          <a:solidFill>
                            <a:schemeClr val="dk1"/>
                          </a:solidFill>
                          <a:effectLst/>
                          <a:latin typeface="+mn-lt"/>
                          <a:ea typeface="+mn-ea"/>
                          <a:cs typeface="+mn-cs"/>
                        </a:rPr>
                        <a:t>匹配包括下划线的任何单词字符</a:t>
                      </a:r>
                      <a:endParaRPr lang="zh-CN" altLang="en-US" dirty="0"/>
                    </a:p>
                  </a:txBody>
                  <a:tcPr/>
                </a:tc>
                <a:tc>
                  <a:txBody>
                    <a:bodyPr/>
                    <a:lstStyle/>
                    <a:p>
                      <a:r>
                        <a:rPr lang="en-US" altLang="zh-CN" dirty="0" smtClean="0"/>
                        <a:t>a\</a:t>
                      </a:r>
                      <a:r>
                        <a:rPr lang="en-US" altLang="zh-CN" dirty="0" err="1" smtClean="0"/>
                        <a:t>wc</a:t>
                      </a:r>
                      <a:endParaRPr lang="en-US" altLang="zh-CN" dirty="0" smtClean="0"/>
                    </a:p>
                  </a:txBody>
                  <a:tcPr/>
                </a:tc>
                <a:tc>
                  <a:txBody>
                    <a:bodyPr/>
                    <a:lstStyle/>
                    <a:p>
                      <a:r>
                        <a:rPr lang="en-US" altLang="zh-CN" dirty="0" err="1" smtClean="0"/>
                        <a:t>abc</a:t>
                      </a:r>
                      <a:endParaRPr lang="zh-CN" altLang="en-US" dirty="0"/>
                    </a:p>
                  </a:txBody>
                  <a:tcPr/>
                </a:tc>
              </a:tr>
              <a:tr h="370840">
                <a:tc>
                  <a:txBody>
                    <a:bodyPr/>
                    <a:lstStyle/>
                    <a:p>
                      <a:r>
                        <a:rPr lang="en-US" altLang="zh-CN" dirty="0" smtClean="0"/>
                        <a:t>\W</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匹配任何非单词字符</a:t>
                      </a:r>
                      <a:endParaRPr lang="zh-CN" altLang="en-US" dirty="0"/>
                    </a:p>
                  </a:txBody>
                  <a:tcPr/>
                </a:tc>
                <a:tc>
                  <a:txBody>
                    <a:bodyPr/>
                    <a:lstStyle/>
                    <a:p>
                      <a:r>
                        <a:rPr lang="en-US" altLang="zh-CN" dirty="0" smtClean="0"/>
                        <a:t>a\</a:t>
                      </a:r>
                      <a:r>
                        <a:rPr lang="en-US" altLang="zh-CN" dirty="0" err="1" smtClean="0"/>
                        <a:t>Wc</a:t>
                      </a:r>
                      <a:endParaRPr lang="zh-CN" altLang="en-US" dirty="0"/>
                    </a:p>
                  </a:txBody>
                  <a:tcPr/>
                </a:tc>
                <a:tc>
                  <a:txBody>
                    <a:bodyPr/>
                    <a:lstStyle/>
                    <a:p>
                      <a:r>
                        <a:rPr lang="en-US" altLang="zh-CN" dirty="0" smtClean="0"/>
                        <a:t>a c</a:t>
                      </a:r>
                      <a:endParaRPr lang="zh-CN" altLang="en-US" dirty="0"/>
                    </a:p>
                  </a:txBody>
                  <a:tcPr/>
                </a:tc>
              </a:tr>
              <a:tr h="370840">
                <a:tc>
                  <a:txBody>
                    <a:bodyPr/>
                    <a:lstStyle/>
                    <a:p>
                      <a:r>
                        <a:rPr lang="en-US" altLang="zh-CN" dirty="0" smtClean="0"/>
                        <a:t>.</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匹配除 </a:t>
                      </a:r>
                      <a:r>
                        <a:rPr lang="en-US" altLang="zh-CN" sz="1800" b="0" i="0" kern="1200" dirty="0" smtClean="0">
                          <a:solidFill>
                            <a:schemeClr val="dk1"/>
                          </a:solidFill>
                          <a:effectLst/>
                          <a:latin typeface="+mn-lt"/>
                          <a:ea typeface="+mn-ea"/>
                          <a:cs typeface="+mn-cs"/>
                        </a:rPr>
                        <a:t>"\n" </a:t>
                      </a:r>
                      <a:r>
                        <a:rPr lang="zh-CN" altLang="en-US" sz="1800" b="0" i="0" kern="1200" dirty="0" smtClean="0">
                          <a:solidFill>
                            <a:schemeClr val="dk1"/>
                          </a:solidFill>
                          <a:effectLst/>
                          <a:latin typeface="+mn-lt"/>
                          <a:ea typeface="+mn-ea"/>
                          <a:cs typeface="+mn-cs"/>
                        </a:rPr>
                        <a:t>之外的任何单个字符</a:t>
                      </a:r>
                      <a:endParaRPr lang="zh-CN" altLang="en-US" dirty="0"/>
                    </a:p>
                  </a:txBody>
                  <a:tcPr/>
                </a:tc>
                <a:tc>
                  <a:txBody>
                    <a:bodyPr/>
                    <a:lstStyle/>
                    <a:p>
                      <a:r>
                        <a:rPr lang="en-US" altLang="zh-CN" dirty="0" err="1" smtClean="0"/>
                        <a:t>a.c</a:t>
                      </a:r>
                      <a:endParaRPr lang="zh-CN" altLang="en-US" dirty="0"/>
                    </a:p>
                  </a:txBody>
                  <a:tcPr/>
                </a:tc>
                <a:tc>
                  <a:txBody>
                    <a:bodyPr/>
                    <a:lstStyle/>
                    <a:p>
                      <a:r>
                        <a:rPr lang="en-US" altLang="zh-CN" dirty="0" err="1" smtClean="0"/>
                        <a:t>abc</a:t>
                      </a:r>
                      <a:endParaRPr lang="zh-CN" altLang="en-US" dirty="0"/>
                    </a:p>
                  </a:txBody>
                  <a:tcPr/>
                </a:tc>
              </a:tr>
              <a:tr h="370840">
                <a:tc>
                  <a:txBody>
                    <a:bodyPr/>
                    <a:lstStyle/>
                    <a:p>
                      <a:r>
                        <a:rPr lang="en-US" altLang="zh-CN" dirty="0" smtClean="0"/>
                        <a:t>\</a:t>
                      </a:r>
                      <a:endParaRPr lang="zh-CN" altLang="en-US" dirty="0"/>
                    </a:p>
                  </a:txBody>
                  <a:tcPr/>
                </a:tc>
                <a:tc>
                  <a:txBody>
                    <a:bodyPr/>
                    <a:lstStyle/>
                    <a:p>
                      <a:r>
                        <a:rPr lang="zh-CN" altLang="en-US" dirty="0" smtClean="0"/>
                        <a:t>转义字符</a:t>
                      </a:r>
                      <a:endParaRPr lang="zh-CN" altLang="en-US" dirty="0"/>
                    </a:p>
                  </a:txBody>
                  <a:tcPr/>
                </a:tc>
                <a:tc>
                  <a:txBody>
                    <a:bodyPr/>
                    <a:lstStyle/>
                    <a:p>
                      <a:r>
                        <a:rPr lang="en-US" altLang="zh-CN" dirty="0" smtClean="0"/>
                        <a:t>a\.c</a:t>
                      </a:r>
                      <a:endParaRPr lang="zh-CN" altLang="en-US" dirty="0"/>
                    </a:p>
                  </a:txBody>
                  <a:tcPr/>
                </a:tc>
                <a:tc>
                  <a:txBody>
                    <a:bodyPr/>
                    <a:lstStyle/>
                    <a:p>
                      <a:r>
                        <a:rPr lang="en-US" altLang="zh-CN" dirty="0" err="1" smtClean="0"/>
                        <a:t>a.c</a:t>
                      </a:r>
                      <a:endParaRPr lang="zh-CN" altLang="en-US" dirty="0"/>
                    </a:p>
                  </a:txBody>
                  <a:tcPr/>
                </a:tc>
              </a:tr>
            </a:tbl>
          </a:graphicData>
        </a:graphic>
      </p:graphicFrame>
      <p:graphicFrame>
        <p:nvGraphicFramePr>
          <p:cNvPr id="13" name="表格 12"/>
          <p:cNvGraphicFramePr>
            <a:graphicFrameLocks noGrp="1"/>
          </p:cNvGraphicFramePr>
          <p:nvPr>
            <p:extLst>
              <p:ext uri="{D42A27DB-BD31-4B8C-83A1-F6EECF244321}">
                <p14:modId xmlns:p14="http://schemas.microsoft.com/office/powerpoint/2010/main" val="1519119976"/>
              </p:ext>
            </p:extLst>
          </p:nvPr>
        </p:nvGraphicFramePr>
        <p:xfrm>
          <a:off x="2514065" y="13528"/>
          <a:ext cx="9677935" cy="2219960"/>
        </p:xfrm>
        <a:graphic>
          <a:graphicData uri="http://schemas.openxmlformats.org/drawingml/2006/table">
            <a:tbl>
              <a:tblPr firstRow="1" bandRow="1">
                <a:tableStyleId>{5C22544A-7EE6-4342-B048-85BDC9FD1C3A}</a:tableStyleId>
              </a:tblPr>
              <a:tblGrid>
                <a:gridCol w="742482"/>
                <a:gridCol w="5630779"/>
                <a:gridCol w="1668379"/>
                <a:gridCol w="1636295"/>
              </a:tblGrid>
              <a:tr h="304465">
                <a:tc>
                  <a:txBody>
                    <a:bodyPr/>
                    <a:lstStyle/>
                    <a:p>
                      <a:r>
                        <a:rPr lang="zh-CN" altLang="en-US" dirty="0" smtClean="0"/>
                        <a:t>语法</a:t>
                      </a:r>
                      <a:endParaRPr lang="zh-CN" altLang="en-US" dirty="0"/>
                    </a:p>
                  </a:txBody>
                  <a:tcPr/>
                </a:tc>
                <a:tc>
                  <a:txBody>
                    <a:bodyPr/>
                    <a:lstStyle/>
                    <a:p>
                      <a:r>
                        <a:rPr lang="zh-CN" altLang="en-US" dirty="0" smtClean="0"/>
                        <a:t>说明</a:t>
                      </a:r>
                      <a:endParaRPr lang="zh-CN" altLang="en-US" dirty="0"/>
                    </a:p>
                  </a:txBody>
                  <a:tcPr/>
                </a:tc>
                <a:tc>
                  <a:txBody>
                    <a:bodyPr/>
                    <a:lstStyle/>
                    <a:p>
                      <a:r>
                        <a:rPr lang="zh-CN" altLang="en-US" dirty="0" smtClean="0"/>
                        <a:t>表达式实例</a:t>
                      </a:r>
                      <a:endParaRPr lang="zh-CN" altLang="en-US" dirty="0"/>
                    </a:p>
                  </a:txBody>
                  <a:tcPr/>
                </a:tc>
                <a:tc>
                  <a:txBody>
                    <a:bodyPr/>
                    <a:lstStyle/>
                    <a:p>
                      <a:r>
                        <a:rPr lang="zh-CN" altLang="en-US" dirty="0" smtClean="0"/>
                        <a:t>匹配的字符串</a:t>
                      </a:r>
                      <a:endParaRPr lang="zh-CN" altLang="en-US" dirty="0"/>
                    </a:p>
                  </a:txBody>
                  <a:tcPr/>
                </a:tc>
              </a:tr>
              <a:tr h="370840">
                <a:tc>
                  <a:txBody>
                    <a:bodyPr/>
                    <a:lstStyle/>
                    <a:p>
                      <a:r>
                        <a:rPr lang="en-US" altLang="zh-CN" dirty="0" smtClean="0"/>
                        <a:t>*</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匹配前面的子表达式零次或多次</a:t>
                      </a:r>
                      <a:endParaRPr lang="zh-CN" altLang="en-US" dirty="0"/>
                    </a:p>
                  </a:txBody>
                  <a:tcPr/>
                </a:tc>
                <a:tc>
                  <a:txBody>
                    <a:bodyPr/>
                    <a:lstStyle/>
                    <a:p>
                      <a:r>
                        <a:rPr lang="en-US" altLang="zh-CN" dirty="0" err="1" smtClean="0"/>
                        <a:t>abc</a:t>
                      </a:r>
                      <a:r>
                        <a:rPr lang="en-US" altLang="zh-CN" dirty="0" smtClean="0"/>
                        <a:t>*</a:t>
                      </a:r>
                      <a:endParaRPr lang="zh-CN" altLang="en-US" dirty="0"/>
                    </a:p>
                  </a:txBody>
                  <a:tcPr/>
                </a:tc>
                <a:tc>
                  <a:txBody>
                    <a:bodyPr/>
                    <a:lstStyle/>
                    <a:p>
                      <a:r>
                        <a:rPr lang="en-US" altLang="zh-CN" dirty="0" smtClean="0"/>
                        <a:t>ab</a:t>
                      </a:r>
                      <a:r>
                        <a:rPr lang="zh-CN" altLang="en-US" dirty="0" smtClean="0"/>
                        <a:t>或</a:t>
                      </a:r>
                      <a:r>
                        <a:rPr lang="en-US" altLang="zh-CN" dirty="0" err="1" smtClean="0"/>
                        <a:t>abccc</a:t>
                      </a:r>
                      <a:endParaRPr lang="zh-CN" altLang="en-US" dirty="0"/>
                    </a:p>
                  </a:txBody>
                  <a:tcPr/>
                </a:tc>
              </a:tr>
              <a:tr h="370840">
                <a:tc>
                  <a:txBody>
                    <a:bodyPr/>
                    <a:lstStyle/>
                    <a:p>
                      <a:r>
                        <a:rPr lang="en-US" altLang="zh-CN" dirty="0" smtClean="0"/>
                        <a:t>+</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匹配前面的子表达式一次或多次</a:t>
                      </a:r>
                      <a:endParaRPr lang="zh-CN" altLang="en-US" dirty="0"/>
                    </a:p>
                  </a:txBody>
                  <a:tcPr/>
                </a:tc>
                <a:tc>
                  <a:txBody>
                    <a:bodyPr/>
                    <a:lstStyle/>
                    <a:p>
                      <a:r>
                        <a:rPr lang="en-US" altLang="zh-CN" dirty="0" err="1" smtClean="0"/>
                        <a:t>abc</a:t>
                      </a:r>
                      <a:r>
                        <a:rPr lang="en-US" altLang="zh-CN" dirty="0" smtClean="0"/>
                        <a:t>+</a:t>
                      </a:r>
                      <a:endParaRPr lang="zh-CN" altLang="en-US" dirty="0"/>
                    </a:p>
                  </a:txBody>
                  <a:tcPr/>
                </a:tc>
                <a:tc>
                  <a:txBody>
                    <a:bodyPr/>
                    <a:lstStyle/>
                    <a:p>
                      <a:r>
                        <a:rPr lang="en-US" altLang="zh-CN" dirty="0" err="1" smtClean="0"/>
                        <a:t>abc</a:t>
                      </a:r>
                      <a:r>
                        <a:rPr lang="zh-CN" altLang="en-US" dirty="0" smtClean="0"/>
                        <a:t>或</a:t>
                      </a:r>
                      <a:r>
                        <a:rPr lang="en-US" altLang="zh-CN" dirty="0" err="1" smtClean="0"/>
                        <a:t>abccc</a:t>
                      </a:r>
                      <a:endParaRPr lang="zh-CN" altLang="en-US" dirty="0"/>
                    </a:p>
                  </a:txBody>
                  <a:tcPr/>
                </a:tc>
              </a:tr>
              <a:tr h="370840">
                <a:tc>
                  <a:txBody>
                    <a:bodyPr/>
                    <a:lstStyle/>
                    <a:p>
                      <a:r>
                        <a:rPr lang="en-US" altLang="zh-CN" dirty="0" smtClean="0"/>
                        <a:t>?</a:t>
                      </a:r>
                    </a:p>
                  </a:txBody>
                  <a:tcPr/>
                </a:tc>
                <a:tc>
                  <a:txBody>
                    <a:bodyPr/>
                    <a:lstStyle/>
                    <a:p>
                      <a:r>
                        <a:rPr lang="zh-CN" altLang="en-US" sz="1800" b="0" i="0" kern="1200" dirty="0" smtClean="0">
                          <a:solidFill>
                            <a:schemeClr val="dk1"/>
                          </a:solidFill>
                          <a:effectLst/>
                          <a:latin typeface="+mn-lt"/>
                          <a:ea typeface="+mn-ea"/>
                          <a:cs typeface="+mn-cs"/>
                        </a:rPr>
                        <a:t>匹配前面的子表达式零次或一次</a:t>
                      </a:r>
                      <a:endParaRPr lang="zh-CN" altLang="en-US" dirty="0"/>
                    </a:p>
                  </a:txBody>
                  <a:tcPr/>
                </a:tc>
                <a:tc>
                  <a:txBody>
                    <a:bodyPr/>
                    <a:lstStyle/>
                    <a:p>
                      <a:r>
                        <a:rPr lang="en-US" altLang="zh-CN" dirty="0" err="1" smtClean="0"/>
                        <a:t>abc</a:t>
                      </a:r>
                      <a:r>
                        <a:rPr lang="en-US" altLang="zh-CN" dirty="0" smtClean="0"/>
                        <a:t>?</a:t>
                      </a:r>
                      <a:endParaRPr lang="zh-CN" altLang="en-US" dirty="0"/>
                    </a:p>
                  </a:txBody>
                  <a:tcPr/>
                </a:tc>
                <a:tc>
                  <a:txBody>
                    <a:bodyPr/>
                    <a:lstStyle/>
                    <a:p>
                      <a:r>
                        <a:rPr lang="en-US" altLang="zh-CN" baseline="0" dirty="0" smtClean="0"/>
                        <a:t>ab</a:t>
                      </a:r>
                      <a:r>
                        <a:rPr lang="zh-CN" altLang="en-US" baseline="0" dirty="0" smtClean="0"/>
                        <a:t>或</a:t>
                      </a:r>
                      <a:r>
                        <a:rPr lang="en-US" altLang="zh-CN" baseline="0" dirty="0" err="1" smtClean="0"/>
                        <a:t>abc</a:t>
                      </a:r>
                      <a:endParaRPr lang="zh-CN" altLang="en-US" dirty="0"/>
                    </a:p>
                  </a:txBody>
                  <a:tcPr/>
                </a:tc>
              </a:tr>
              <a:tr h="370840">
                <a:tc>
                  <a:txBody>
                    <a:bodyPr/>
                    <a:lstStyle/>
                    <a:p>
                      <a:r>
                        <a:rPr lang="en-US" altLang="zh-CN" dirty="0" smtClean="0"/>
                        <a:t>{n}</a:t>
                      </a:r>
                      <a:endParaRPr lang="zh-CN" altLang="en-US" dirty="0"/>
                    </a:p>
                  </a:txBody>
                  <a:tcPr/>
                </a:tc>
                <a:tc>
                  <a:txBody>
                    <a:bodyPr/>
                    <a:lstStyle/>
                    <a:p>
                      <a:r>
                        <a:rPr lang="en-US" altLang="zh-CN" sz="1800" b="0" i="0" kern="1200" dirty="0" smtClean="0">
                          <a:solidFill>
                            <a:schemeClr val="dk1"/>
                          </a:solidFill>
                          <a:effectLst/>
                          <a:latin typeface="+mn-lt"/>
                          <a:ea typeface="+mn-ea"/>
                          <a:cs typeface="+mn-cs"/>
                        </a:rPr>
                        <a:t>n </a:t>
                      </a:r>
                      <a:r>
                        <a:rPr lang="zh-CN" altLang="en-US" sz="1800" b="0" i="0" kern="1200" dirty="0" smtClean="0">
                          <a:solidFill>
                            <a:schemeClr val="dk1"/>
                          </a:solidFill>
                          <a:effectLst/>
                          <a:latin typeface="+mn-lt"/>
                          <a:ea typeface="+mn-ea"/>
                          <a:cs typeface="+mn-cs"/>
                        </a:rPr>
                        <a:t>是一个非负整数</a:t>
                      </a:r>
                      <a:r>
                        <a:rPr lang="en-US" altLang="zh-CN" sz="1800" b="0" i="0" kern="1200" dirty="0" smtClean="0">
                          <a:solidFill>
                            <a:schemeClr val="dk1"/>
                          </a:solidFill>
                          <a:effectLst/>
                          <a:latin typeface="+mn-lt"/>
                          <a:ea typeface="+mn-ea"/>
                          <a:cs typeface="+mn-cs"/>
                        </a:rPr>
                        <a:t>,</a:t>
                      </a:r>
                      <a:r>
                        <a:rPr lang="en-US" altLang="zh-CN" sz="1800" b="0" i="0" kern="1200" baseline="0" dirty="0" smtClean="0">
                          <a:solidFill>
                            <a:schemeClr val="dk1"/>
                          </a:solidFill>
                          <a:effectLst/>
                          <a:latin typeface="+mn-lt"/>
                          <a:ea typeface="+mn-ea"/>
                          <a:cs typeface="+mn-cs"/>
                        </a:rPr>
                        <a:t> </a:t>
                      </a:r>
                      <a:r>
                        <a:rPr lang="zh-CN" altLang="en-US" sz="1800" b="0" i="0" kern="1200" dirty="0" smtClean="0">
                          <a:solidFill>
                            <a:schemeClr val="dk1"/>
                          </a:solidFill>
                          <a:effectLst/>
                          <a:latin typeface="+mn-lt"/>
                          <a:ea typeface="+mn-ea"/>
                          <a:cs typeface="+mn-cs"/>
                        </a:rPr>
                        <a:t>匹配确定的 </a:t>
                      </a:r>
                      <a:r>
                        <a:rPr lang="en-US" altLang="zh-CN" sz="1800" b="0" i="0" kern="1200" dirty="0" smtClean="0">
                          <a:solidFill>
                            <a:schemeClr val="dk1"/>
                          </a:solidFill>
                          <a:effectLst/>
                          <a:latin typeface="+mn-lt"/>
                          <a:ea typeface="+mn-ea"/>
                          <a:cs typeface="+mn-cs"/>
                        </a:rPr>
                        <a:t>n </a:t>
                      </a:r>
                      <a:r>
                        <a:rPr lang="zh-CN" altLang="en-US" sz="1800" b="0" i="0" kern="1200" dirty="0" smtClean="0">
                          <a:solidFill>
                            <a:schemeClr val="dk1"/>
                          </a:solidFill>
                          <a:effectLst/>
                          <a:latin typeface="+mn-lt"/>
                          <a:ea typeface="+mn-ea"/>
                          <a:cs typeface="+mn-cs"/>
                        </a:rPr>
                        <a:t>次</a:t>
                      </a:r>
                      <a:endParaRPr lang="zh-CN" altLang="en-US" dirty="0"/>
                    </a:p>
                  </a:txBody>
                  <a:tcPr/>
                </a:tc>
                <a:tc>
                  <a:txBody>
                    <a:bodyPr/>
                    <a:lstStyle/>
                    <a:p>
                      <a:r>
                        <a:rPr lang="en-US" altLang="zh-CN" dirty="0" smtClean="0"/>
                        <a:t>ab{2}c</a:t>
                      </a:r>
                      <a:endParaRPr lang="zh-CN" altLang="en-US" dirty="0"/>
                    </a:p>
                  </a:txBody>
                  <a:tcPr/>
                </a:tc>
                <a:tc>
                  <a:txBody>
                    <a:bodyPr/>
                    <a:lstStyle/>
                    <a:p>
                      <a:r>
                        <a:rPr lang="en-US" altLang="zh-CN" dirty="0" err="1" smtClean="0"/>
                        <a:t>abbc</a:t>
                      </a:r>
                      <a:endParaRPr lang="zh-CN" altLang="en-US" dirty="0"/>
                    </a:p>
                  </a:txBody>
                  <a:tcPr/>
                </a:tc>
              </a:tr>
              <a:tr h="370840">
                <a:tc>
                  <a:txBody>
                    <a:bodyPr/>
                    <a:lstStyle/>
                    <a:p>
                      <a:r>
                        <a:rPr lang="en-US" altLang="zh-CN" dirty="0" smtClean="0"/>
                        <a:t>{</a:t>
                      </a:r>
                      <a:r>
                        <a:rPr lang="en-US" altLang="zh-CN" dirty="0" err="1" smtClean="0"/>
                        <a:t>m,n</a:t>
                      </a:r>
                      <a:r>
                        <a:rPr lang="en-US" altLang="zh-CN" dirty="0" smtClean="0"/>
                        <a:t>}</a:t>
                      </a:r>
                    </a:p>
                  </a:txBody>
                  <a:tcPr/>
                </a:tc>
                <a:tc>
                  <a:txBody>
                    <a:bodyPr/>
                    <a:lstStyle/>
                    <a:p>
                      <a:r>
                        <a:rPr lang="zh-CN" altLang="en-US" sz="1800" b="0" i="0" kern="1200" dirty="0" smtClean="0">
                          <a:solidFill>
                            <a:schemeClr val="dk1"/>
                          </a:solidFill>
                          <a:effectLst/>
                          <a:latin typeface="+mn-lt"/>
                          <a:ea typeface="+mn-ea"/>
                          <a:cs typeface="+mn-cs"/>
                        </a:rPr>
                        <a:t>最少匹配 </a:t>
                      </a:r>
                      <a:r>
                        <a:rPr lang="en-US" altLang="zh-CN" sz="1800" b="0" i="0" kern="1200" dirty="0" smtClean="0">
                          <a:solidFill>
                            <a:schemeClr val="dk1"/>
                          </a:solidFill>
                          <a:effectLst/>
                          <a:latin typeface="+mn-lt"/>
                          <a:ea typeface="+mn-ea"/>
                          <a:cs typeface="+mn-cs"/>
                        </a:rPr>
                        <a:t>m </a:t>
                      </a:r>
                      <a:r>
                        <a:rPr lang="zh-CN" altLang="en-US" sz="1800" b="0" i="0" kern="1200" dirty="0" smtClean="0">
                          <a:solidFill>
                            <a:schemeClr val="dk1"/>
                          </a:solidFill>
                          <a:effectLst/>
                          <a:latin typeface="+mn-lt"/>
                          <a:ea typeface="+mn-ea"/>
                          <a:cs typeface="+mn-cs"/>
                        </a:rPr>
                        <a:t>次且最多匹配 </a:t>
                      </a:r>
                      <a:r>
                        <a:rPr lang="en-US" altLang="zh-CN" sz="1800" b="0" i="0" kern="1200" dirty="0" smtClean="0">
                          <a:solidFill>
                            <a:schemeClr val="dk1"/>
                          </a:solidFill>
                          <a:effectLst/>
                          <a:latin typeface="+mn-lt"/>
                          <a:ea typeface="+mn-ea"/>
                          <a:cs typeface="+mn-cs"/>
                        </a:rPr>
                        <a:t>n </a:t>
                      </a:r>
                      <a:r>
                        <a:rPr lang="zh-CN" altLang="en-US" sz="1800" b="0" i="0" kern="1200" dirty="0" smtClean="0">
                          <a:solidFill>
                            <a:schemeClr val="dk1"/>
                          </a:solidFill>
                          <a:effectLst/>
                          <a:latin typeface="+mn-lt"/>
                          <a:ea typeface="+mn-ea"/>
                          <a:cs typeface="+mn-cs"/>
                        </a:rPr>
                        <a:t>次</a:t>
                      </a:r>
                      <a:endParaRPr lang="zh-CN" altLang="en-US" dirty="0"/>
                    </a:p>
                  </a:txBody>
                  <a:tcPr/>
                </a:tc>
                <a:tc>
                  <a:txBody>
                    <a:bodyPr/>
                    <a:lstStyle/>
                    <a:p>
                      <a:r>
                        <a:rPr lang="en-US" altLang="zh-CN" dirty="0" smtClean="0"/>
                        <a:t>ab{1,2}c</a:t>
                      </a:r>
                    </a:p>
                  </a:txBody>
                  <a:tcPr/>
                </a:tc>
                <a:tc>
                  <a:txBody>
                    <a:bodyPr/>
                    <a:lstStyle/>
                    <a:p>
                      <a:r>
                        <a:rPr lang="en-US" altLang="zh-CN" dirty="0" err="1" smtClean="0"/>
                        <a:t>abc</a:t>
                      </a:r>
                      <a:r>
                        <a:rPr lang="zh-CN" altLang="en-US" dirty="0" smtClean="0"/>
                        <a:t>或</a:t>
                      </a:r>
                      <a:r>
                        <a:rPr lang="en-US" altLang="zh-CN" dirty="0" err="1" smtClean="0"/>
                        <a:t>abbc</a:t>
                      </a:r>
                      <a:endParaRPr lang="zh-CN" altLang="en-US" dirty="0"/>
                    </a:p>
                  </a:txBody>
                  <a:tcPr/>
                </a:tc>
              </a:tr>
            </a:tbl>
          </a:graphicData>
        </a:graphic>
      </p:graphicFrame>
    </p:spTree>
    <p:extLst>
      <p:ext uri="{BB962C8B-B14F-4D97-AF65-F5344CB8AC3E}">
        <p14:creationId xmlns:p14="http://schemas.microsoft.com/office/powerpoint/2010/main" val="3490904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65305" y="220133"/>
            <a:ext cx="1439208" cy="561057"/>
          </a:xfrm>
        </p:spPr>
        <p:txBody>
          <a:bodyPr/>
          <a:lstStyle/>
          <a:p>
            <a:r>
              <a:rPr kumimoji="1" lang="en-US" altLang="zh-CN" sz="1800" dirty="0" smtClean="0"/>
              <a:t>2. </a:t>
            </a:r>
            <a:r>
              <a:rPr kumimoji="1" lang="zh-CN" altLang="en-US" sz="1800" dirty="0" smtClean="0"/>
              <a:t>语法</a:t>
            </a:r>
            <a:r>
              <a:rPr kumimoji="1" lang="zh-CN" altLang="en-US" sz="1800" dirty="0"/>
              <a:t>简介</a:t>
            </a:r>
          </a:p>
        </p:txBody>
      </p:sp>
      <p:sp>
        <p:nvSpPr>
          <p:cNvPr id="4" name="矩形 3"/>
          <p:cNvSpPr/>
          <p:nvPr/>
        </p:nvSpPr>
        <p:spPr>
          <a:xfrm>
            <a:off x="838200" y="2131393"/>
            <a:ext cx="8183880" cy="1200329"/>
          </a:xfrm>
          <a:prstGeom prst="rect">
            <a:avLst/>
          </a:prstGeom>
        </p:spPr>
        <p:txBody>
          <a:bodyPr wrap="square">
            <a:spAutoFit/>
          </a:bodyPr>
          <a:lstStyle/>
          <a:p>
            <a:r>
              <a:rPr lang="zh-CN" altLang="en-US" b="1" dirty="0" smtClean="0">
                <a:solidFill>
                  <a:srgbClr val="333333"/>
                </a:solidFill>
                <a:latin typeface="Open Sans"/>
              </a:rPr>
              <a:t>定位符</a:t>
            </a:r>
          </a:p>
          <a:p>
            <a:r>
              <a:rPr lang="zh-CN" altLang="en-US" dirty="0" smtClean="0">
                <a:solidFill>
                  <a:srgbClr val="333333"/>
                </a:solidFill>
                <a:latin typeface="Microsoft Yahei" panose="020B0503020204020204" pitchFamily="34" charset="-122"/>
                <a:ea typeface="Microsoft Yahei" panose="020B0503020204020204" pitchFamily="34" charset="-122"/>
              </a:rPr>
              <a:t>定位符能够将正则表达式固定到行首或行尾。</a:t>
            </a:r>
            <a:r>
              <a:rPr lang="zh-CN" altLang="en-US" dirty="0">
                <a:solidFill>
                  <a:srgbClr val="333333"/>
                </a:solidFill>
                <a:latin typeface="Microsoft Yahei" panose="020B0503020204020204" pitchFamily="34" charset="-122"/>
                <a:ea typeface="Microsoft Yahei" panose="020B0503020204020204" pitchFamily="34" charset="-122"/>
              </a:rPr>
              <a:t>定位符用来描述字符串或单词的</a:t>
            </a:r>
            <a:r>
              <a:rPr lang="zh-CN" altLang="en-US" dirty="0" smtClean="0">
                <a:solidFill>
                  <a:srgbClr val="333333"/>
                </a:solidFill>
                <a:latin typeface="Microsoft Yahei" panose="020B0503020204020204" pitchFamily="34" charset="-122"/>
                <a:ea typeface="Microsoft Yahei" panose="020B0503020204020204" pitchFamily="34" charset="-122"/>
              </a:rPr>
              <a:t>边界，它们还能够创建出现在一个单词内、在一个单词的开头或者一个单词的结尾的正则表达式</a:t>
            </a:r>
          </a:p>
        </p:txBody>
      </p:sp>
      <p:sp>
        <p:nvSpPr>
          <p:cNvPr id="8" name="矩形 7"/>
          <p:cNvSpPr/>
          <p:nvPr/>
        </p:nvSpPr>
        <p:spPr>
          <a:xfrm>
            <a:off x="838200" y="4272677"/>
            <a:ext cx="8183880" cy="646331"/>
          </a:xfrm>
          <a:prstGeom prst="rect">
            <a:avLst/>
          </a:prstGeom>
        </p:spPr>
        <p:txBody>
          <a:bodyPr wrap="square">
            <a:spAutoFit/>
          </a:bodyPr>
          <a:lstStyle/>
          <a:p>
            <a:r>
              <a:rPr lang="zh-CN" altLang="en-US" b="1" dirty="0" smtClean="0">
                <a:solidFill>
                  <a:srgbClr val="333333"/>
                </a:solidFill>
                <a:latin typeface="Open Sans"/>
              </a:rPr>
              <a:t>选择和分组符</a:t>
            </a:r>
            <a:endParaRPr lang="zh-CN" altLang="en-US" b="1" dirty="0">
              <a:solidFill>
                <a:srgbClr val="333333"/>
              </a:solidFill>
              <a:latin typeface="Open Sans"/>
            </a:endParaRPr>
          </a:p>
          <a:p>
            <a:endParaRPr lang="zh-CN" altLang="en-US" b="0" i="0" dirty="0">
              <a:solidFill>
                <a:srgbClr val="333333"/>
              </a:solidFill>
              <a:effectLst/>
              <a:latin typeface="Microsoft Yahei" panose="020B0503020204020204" pitchFamily="34" charset="-122"/>
              <a:ea typeface="Microsoft Yahei" panose="020B0503020204020204" pitchFamily="34" charset="-122"/>
            </a:endParaRPr>
          </a:p>
        </p:txBody>
      </p:sp>
      <p:graphicFrame>
        <p:nvGraphicFramePr>
          <p:cNvPr id="12" name="表格 11"/>
          <p:cNvGraphicFramePr>
            <a:graphicFrameLocks noGrp="1"/>
          </p:cNvGraphicFramePr>
          <p:nvPr/>
        </p:nvGraphicFramePr>
        <p:xfrm>
          <a:off x="2514065" y="0"/>
          <a:ext cx="9677935" cy="2585720"/>
        </p:xfrm>
        <a:graphic>
          <a:graphicData uri="http://schemas.openxmlformats.org/drawingml/2006/table">
            <a:tbl>
              <a:tblPr firstRow="1" bandRow="1">
                <a:tableStyleId>{5C22544A-7EE6-4342-B048-85BDC9FD1C3A}</a:tableStyleId>
              </a:tblPr>
              <a:tblGrid>
                <a:gridCol w="742482"/>
                <a:gridCol w="5630779"/>
                <a:gridCol w="1668379"/>
                <a:gridCol w="1636295"/>
              </a:tblGrid>
              <a:tr h="304465">
                <a:tc>
                  <a:txBody>
                    <a:bodyPr/>
                    <a:lstStyle/>
                    <a:p>
                      <a:r>
                        <a:rPr lang="zh-CN" altLang="en-US" dirty="0" smtClean="0"/>
                        <a:t>语法</a:t>
                      </a:r>
                      <a:endParaRPr lang="zh-CN" altLang="en-US" dirty="0"/>
                    </a:p>
                  </a:txBody>
                  <a:tcPr/>
                </a:tc>
                <a:tc>
                  <a:txBody>
                    <a:bodyPr/>
                    <a:lstStyle/>
                    <a:p>
                      <a:r>
                        <a:rPr lang="zh-CN" altLang="en-US" dirty="0" smtClean="0"/>
                        <a:t>说明</a:t>
                      </a:r>
                      <a:endParaRPr lang="zh-CN" altLang="en-US" dirty="0"/>
                    </a:p>
                  </a:txBody>
                  <a:tcPr/>
                </a:tc>
                <a:tc>
                  <a:txBody>
                    <a:bodyPr/>
                    <a:lstStyle/>
                    <a:p>
                      <a:r>
                        <a:rPr lang="zh-CN" altLang="en-US" dirty="0" smtClean="0"/>
                        <a:t>表达式实例</a:t>
                      </a:r>
                      <a:endParaRPr lang="zh-CN" altLang="en-US" dirty="0"/>
                    </a:p>
                  </a:txBody>
                  <a:tcPr/>
                </a:tc>
                <a:tc>
                  <a:txBody>
                    <a:bodyPr/>
                    <a:lstStyle/>
                    <a:p>
                      <a:r>
                        <a:rPr lang="zh-CN" altLang="en-US" dirty="0" smtClean="0"/>
                        <a:t>匹配的字符串</a:t>
                      </a:r>
                      <a:endParaRPr lang="zh-CN" altLang="en-US" dirty="0"/>
                    </a:p>
                  </a:txBody>
                  <a:tcPr/>
                </a:tc>
              </a:tr>
              <a:tr h="370840">
                <a:tc>
                  <a:txBody>
                    <a:bodyPr/>
                    <a:lstStyle/>
                    <a:p>
                      <a:r>
                        <a:rPr lang="en-US" altLang="zh-CN" dirty="0" smtClean="0"/>
                        <a:t>^</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匹配字符串的开头，多行模式中匹配每一行的开头</a:t>
                      </a:r>
                      <a:endParaRPr lang="zh-CN" altLang="en-US" dirty="0"/>
                    </a:p>
                  </a:txBody>
                  <a:tcPr/>
                </a:tc>
                <a:tc>
                  <a:txBody>
                    <a:bodyPr/>
                    <a:lstStyle/>
                    <a:p>
                      <a:r>
                        <a:rPr lang="en-US" altLang="zh-CN" dirty="0" smtClean="0"/>
                        <a:t>^</a:t>
                      </a:r>
                      <a:r>
                        <a:rPr lang="en-US" altLang="zh-CN" dirty="0" err="1" smtClean="0"/>
                        <a:t>abc</a:t>
                      </a:r>
                      <a:endParaRPr lang="zh-CN" altLang="en-US" dirty="0"/>
                    </a:p>
                  </a:txBody>
                  <a:tcPr/>
                </a:tc>
                <a:tc>
                  <a:txBody>
                    <a:bodyPr/>
                    <a:lstStyle/>
                    <a:p>
                      <a:r>
                        <a:rPr lang="en-US" altLang="zh-CN" dirty="0" err="1" smtClean="0"/>
                        <a:t>abc</a:t>
                      </a:r>
                      <a:endParaRPr lang="zh-CN" altLang="en-US" dirty="0"/>
                    </a:p>
                  </a:txBody>
                  <a:tcPr/>
                </a:tc>
              </a:tr>
              <a:tr h="370840">
                <a:tc>
                  <a:txBody>
                    <a:bodyPr/>
                    <a:lstStyle/>
                    <a:p>
                      <a:r>
                        <a:rPr lang="en-US" altLang="zh-CN" dirty="0" smtClean="0"/>
                        <a:t>$</a:t>
                      </a:r>
                      <a:endParaRPr lang="zh-CN"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dirty="0" smtClean="0">
                          <a:solidFill>
                            <a:schemeClr val="dk1"/>
                          </a:solidFill>
                          <a:effectLst/>
                          <a:latin typeface="+mn-lt"/>
                          <a:ea typeface="+mn-ea"/>
                          <a:cs typeface="+mn-cs"/>
                        </a:rPr>
                        <a:t>匹配字符串的结尾，多行模式中匹配每一行的结尾</a:t>
                      </a:r>
                      <a:endParaRPr lang="zh-CN" altLang="en-US" dirty="0" smtClean="0"/>
                    </a:p>
                  </a:txBody>
                  <a:tcPr/>
                </a:tc>
                <a:tc>
                  <a:txBody>
                    <a:bodyPr/>
                    <a:lstStyle/>
                    <a:p>
                      <a:r>
                        <a:rPr lang="en-US" altLang="zh-CN" dirty="0" err="1" smtClean="0"/>
                        <a:t>abc</a:t>
                      </a:r>
                      <a:r>
                        <a:rPr lang="en-US" altLang="zh-CN" dirty="0" smtClean="0"/>
                        <a:t>$</a:t>
                      </a:r>
                      <a:endParaRPr lang="zh-CN" altLang="en-US" dirty="0"/>
                    </a:p>
                  </a:txBody>
                  <a:tcPr/>
                </a:tc>
                <a:tc>
                  <a:txBody>
                    <a:bodyPr/>
                    <a:lstStyle/>
                    <a:p>
                      <a:r>
                        <a:rPr lang="en-US" altLang="zh-CN" dirty="0" err="1" smtClean="0"/>
                        <a:t>abc</a:t>
                      </a:r>
                      <a:endParaRPr lang="zh-CN" altLang="en-US" dirty="0"/>
                    </a:p>
                  </a:txBody>
                  <a:tcPr/>
                </a:tc>
              </a:tr>
              <a:tr h="370840">
                <a:tc>
                  <a:txBody>
                    <a:bodyPr/>
                    <a:lstStyle/>
                    <a:p>
                      <a:r>
                        <a:rPr lang="en-US" altLang="zh-CN" dirty="0" smtClean="0"/>
                        <a:t>\A</a:t>
                      </a:r>
                    </a:p>
                  </a:txBody>
                  <a:tcPr/>
                </a:tc>
                <a:tc>
                  <a:txBody>
                    <a:bodyPr/>
                    <a:lstStyle/>
                    <a:p>
                      <a:r>
                        <a:rPr lang="zh-CN" altLang="en-US" sz="1800" b="0" i="0" kern="1200" dirty="0" smtClean="0">
                          <a:solidFill>
                            <a:schemeClr val="dk1"/>
                          </a:solidFill>
                          <a:effectLst/>
                          <a:latin typeface="+mn-lt"/>
                          <a:ea typeface="+mn-ea"/>
                          <a:cs typeface="+mn-cs"/>
                        </a:rPr>
                        <a:t>匹配字符串的开头</a:t>
                      </a:r>
                      <a:endParaRPr lang="zh-CN" altLang="en-US" dirty="0"/>
                    </a:p>
                  </a:txBody>
                  <a:tcPr/>
                </a:tc>
                <a:tc>
                  <a:txBody>
                    <a:bodyPr/>
                    <a:lstStyle/>
                    <a:p>
                      <a:r>
                        <a:rPr lang="en-US" altLang="zh-CN" dirty="0" smtClean="0"/>
                        <a:t>\</a:t>
                      </a:r>
                      <a:r>
                        <a:rPr lang="en-US" altLang="zh-CN" dirty="0" err="1" smtClean="0"/>
                        <a:t>Aabc</a:t>
                      </a:r>
                      <a:endParaRPr lang="zh-CN" altLang="en-US" dirty="0"/>
                    </a:p>
                  </a:txBody>
                  <a:tcPr/>
                </a:tc>
                <a:tc>
                  <a:txBody>
                    <a:bodyPr/>
                    <a:lstStyle/>
                    <a:p>
                      <a:r>
                        <a:rPr lang="en-US" altLang="zh-CN" baseline="0" dirty="0" err="1" smtClean="0"/>
                        <a:t>ab</a:t>
                      </a:r>
                      <a:r>
                        <a:rPr lang="en-US" altLang="zh-CN" dirty="0" err="1" smtClean="0"/>
                        <a:t>c</a:t>
                      </a:r>
                      <a:endParaRPr lang="zh-CN" altLang="en-US" dirty="0"/>
                    </a:p>
                  </a:txBody>
                  <a:tcPr/>
                </a:tc>
              </a:tr>
              <a:tr h="370840">
                <a:tc>
                  <a:txBody>
                    <a:bodyPr/>
                    <a:lstStyle/>
                    <a:p>
                      <a:r>
                        <a:rPr lang="en-US" altLang="zh-CN" dirty="0" smtClean="0"/>
                        <a:t>\Z</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匹配字符串的结尾</a:t>
                      </a:r>
                      <a:endParaRPr lang="zh-CN" altLang="en-US" dirty="0"/>
                    </a:p>
                  </a:txBody>
                  <a:tcPr/>
                </a:tc>
                <a:tc>
                  <a:txBody>
                    <a:bodyPr/>
                    <a:lstStyle/>
                    <a:p>
                      <a:r>
                        <a:rPr lang="en-US" altLang="zh-CN" dirty="0" err="1" smtClean="0"/>
                        <a:t>abc</a:t>
                      </a:r>
                      <a:r>
                        <a:rPr lang="en-US" altLang="zh-CN" dirty="0" smtClean="0"/>
                        <a:t>\Z</a:t>
                      </a:r>
                      <a:endParaRPr lang="zh-CN" altLang="en-US" dirty="0"/>
                    </a:p>
                  </a:txBody>
                  <a:tcPr/>
                </a:tc>
                <a:tc>
                  <a:txBody>
                    <a:bodyPr/>
                    <a:lstStyle/>
                    <a:p>
                      <a:r>
                        <a:rPr lang="en-US" altLang="zh-CN" dirty="0" err="1" smtClean="0"/>
                        <a:t>abc</a:t>
                      </a:r>
                      <a:endParaRPr lang="zh-CN" altLang="en-US" dirty="0"/>
                    </a:p>
                  </a:txBody>
                  <a:tcPr/>
                </a:tc>
              </a:tr>
              <a:tr h="357472">
                <a:tc>
                  <a:txBody>
                    <a:bodyPr/>
                    <a:lstStyle/>
                    <a:p>
                      <a:r>
                        <a:rPr lang="en-US" altLang="zh-CN" dirty="0" smtClean="0"/>
                        <a:t>\b</a:t>
                      </a:r>
                    </a:p>
                  </a:txBody>
                  <a:tcPr/>
                </a:tc>
                <a:tc>
                  <a:txBody>
                    <a:bodyPr/>
                    <a:lstStyle/>
                    <a:p>
                      <a:r>
                        <a:rPr lang="zh-CN" altLang="en-US" sz="1800" b="0" i="0" kern="1200" dirty="0" smtClean="0">
                          <a:solidFill>
                            <a:schemeClr val="dk1"/>
                          </a:solidFill>
                          <a:effectLst/>
                          <a:latin typeface="+mn-lt"/>
                          <a:ea typeface="+mn-ea"/>
                          <a:cs typeface="+mn-cs"/>
                        </a:rPr>
                        <a:t>匹配一个单词边界，也就是指单词和空格间的位置</a:t>
                      </a:r>
                      <a:endParaRPr lang="zh-CN" altLang="en-US" dirty="0"/>
                    </a:p>
                  </a:txBody>
                  <a:tcPr/>
                </a:tc>
                <a:tc>
                  <a:txBody>
                    <a:bodyPr/>
                    <a:lstStyle/>
                    <a:p>
                      <a:r>
                        <a:rPr lang="en-US" altLang="zh-CN" dirty="0" smtClean="0"/>
                        <a:t>a\</a:t>
                      </a:r>
                      <a:r>
                        <a:rPr lang="en-US" altLang="zh-CN" dirty="0" err="1" smtClean="0"/>
                        <a:t>b!bc</a:t>
                      </a:r>
                      <a:endParaRPr lang="en-US" altLang="zh-CN" dirty="0" smtClean="0"/>
                    </a:p>
                  </a:txBody>
                  <a:tcPr/>
                </a:tc>
                <a:tc>
                  <a:txBody>
                    <a:bodyPr/>
                    <a:lstStyle/>
                    <a:p>
                      <a:r>
                        <a:rPr lang="en-US" altLang="zh-CN" dirty="0" err="1" smtClean="0"/>
                        <a:t>a!bc</a:t>
                      </a:r>
                      <a:endParaRPr lang="zh-CN" altLang="en-US" dirty="0"/>
                    </a:p>
                  </a:txBody>
                  <a:tcPr/>
                </a:tc>
              </a:tr>
              <a:tr h="370840">
                <a:tc>
                  <a:txBody>
                    <a:bodyPr/>
                    <a:lstStyle/>
                    <a:p>
                      <a:r>
                        <a:rPr lang="en-US" altLang="zh-CN" dirty="0" smtClean="0"/>
                        <a:t>\W</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匹配一个非单词边界</a:t>
                      </a:r>
                      <a:endParaRPr lang="zh-CN" altLang="en-US" dirty="0"/>
                    </a:p>
                  </a:txBody>
                  <a:tcPr/>
                </a:tc>
                <a:tc>
                  <a:txBody>
                    <a:bodyPr/>
                    <a:lstStyle/>
                    <a:p>
                      <a:r>
                        <a:rPr lang="en-US" altLang="zh-CN" dirty="0" smtClean="0"/>
                        <a:t>a\</a:t>
                      </a:r>
                      <a:r>
                        <a:rPr lang="en-US" altLang="zh-CN" dirty="0" err="1" smtClean="0"/>
                        <a:t>Bbc</a:t>
                      </a:r>
                      <a:endParaRPr lang="zh-CN" altLang="en-US" dirty="0"/>
                    </a:p>
                  </a:txBody>
                  <a:tcPr/>
                </a:tc>
                <a:tc>
                  <a:txBody>
                    <a:bodyPr/>
                    <a:lstStyle/>
                    <a:p>
                      <a:r>
                        <a:rPr lang="en-US" altLang="zh-CN" dirty="0" err="1" smtClean="0"/>
                        <a:t>abc</a:t>
                      </a:r>
                      <a:endParaRPr lang="zh-CN" altLang="en-US" dirty="0"/>
                    </a:p>
                  </a:txBody>
                  <a:tcPr/>
                </a:tc>
              </a:tr>
            </a:tbl>
          </a:graphicData>
        </a:graphic>
      </p:graphicFrame>
      <p:graphicFrame>
        <p:nvGraphicFramePr>
          <p:cNvPr id="13" name="表格 12"/>
          <p:cNvGraphicFramePr>
            <a:graphicFrameLocks noGrp="1"/>
          </p:cNvGraphicFramePr>
          <p:nvPr>
            <p:extLst>
              <p:ext uri="{D42A27DB-BD31-4B8C-83A1-F6EECF244321}">
                <p14:modId xmlns:p14="http://schemas.microsoft.com/office/powerpoint/2010/main" val="3153918450"/>
              </p:ext>
            </p:extLst>
          </p:nvPr>
        </p:nvGraphicFramePr>
        <p:xfrm>
          <a:off x="2514065" y="3561080"/>
          <a:ext cx="9677935" cy="3296920"/>
        </p:xfrm>
        <a:graphic>
          <a:graphicData uri="http://schemas.openxmlformats.org/drawingml/2006/table">
            <a:tbl>
              <a:tblPr firstRow="1" bandRow="1">
                <a:tableStyleId>{5C22544A-7EE6-4342-B048-85BDC9FD1C3A}</a:tableStyleId>
              </a:tblPr>
              <a:tblGrid>
                <a:gridCol w="1715035"/>
                <a:gridCol w="4658226"/>
                <a:gridCol w="1668379"/>
                <a:gridCol w="1636295"/>
              </a:tblGrid>
              <a:tr h="304465">
                <a:tc>
                  <a:txBody>
                    <a:bodyPr/>
                    <a:lstStyle/>
                    <a:p>
                      <a:r>
                        <a:rPr lang="zh-CN" altLang="en-US" dirty="0" smtClean="0"/>
                        <a:t>语法</a:t>
                      </a:r>
                      <a:endParaRPr lang="zh-CN" altLang="en-US" dirty="0"/>
                    </a:p>
                  </a:txBody>
                  <a:tcPr/>
                </a:tc>
                <a:tc>
                  <a:txBody>
                    <a:bodyPr/>
                    <a:lstStyle/>
                    <a:p>
                      <a:r>
                        <a:rPr lang="zh-CN" altLang="en-US" dirty="0" smtClean="0"/>
                        <a:t>说明</a:t>
                      </a:r>
                      <a:endParaRPr lang="zh-CN" altLang="en-US" dirty="0"/>
                    </a:p>
                  </a:txBody>
                  <a:tcPr/>
                </a:tc>
                <a:tc>
                  <a:txBody>
                    <a:bodyPr/>
                    <a:lstStyle/>
                    <a:p>
                      <a:r>
                        <a:rPr lang="zh-CN" altLang="en-US" dirty="0" smtClean="0"/>
                        <a:t>表达式实例</a:t>
                      </a:r>
                      <a:endParaRPr lang="zh-CN" altLang="en-US" dirty="0"/>
                    </a:p>
                  </a:txBody>
                  <a:tcPr/>
                </a:tc>
                <a:tc>
                  <a:txBody>
                    <a:bodyPr/>
                    <a:lstStyle/>
                    <a:p>
                      <a:r>
                        <a:rPr lang="zh-CN" altLang="en-US" dirty="0" smtClean="0"/>
                        <a:t>匹配的字符串</a:t>
                      </a:r>
                      <a:endParaRPr lang="zh-CN" altLang="en-US" dirty="0"/>
                    </a:p>
                  </a:txBody>
                  <a:tcPr/>
                </a:tc>
              </a:tr>
              <a:tr h="370840">
                <a:tc>
                  <a:txBody>
                    <a:bodyPr/>
                    <a:lstStyle/>
                    <a:p>
                      <a:r>
                        <a:rPr lang="en-US" altLang="zh-CN" dirty="0" smtClean="0"/>
                        <a:t>|</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匹配左右两边表达式任意一个，优先匹配左边的表达式，一旦成功则跳过右边的表达式</a:t>
                      </a:r>
                      <a:endParaRPr lang="zh-CN" altLang="en-US" dirty="0"/>
                    </a:p>
                  </a:txBody>
                  <a:tcPr/>
                </a:tc>
                <a:tc>
                  <a:txBody>
                    <a:bodyPr/>
                    <a:lstStyle/>
                    <a:p>
                      <a:r>
                        <a:rPr lang="en-US" altLang="zh-CN" dirty="0" err="1" smtClean="0"/>
                        <a:t>abc|def</a:t>
                      </a:r>
                      <a:endParaRPr lang="zh-CN" altLang="en-US" dirty="0"/>
                    </a:p>
                  </a:txBody>
                  <a:tcPr/>
                </a:tc>
                <a:tc>
                  <a:txBody>
                    <a:bodyPr/>
                    <a:lstStyle/>
                    <a:p>
                      <a:r>
                        <a:rPr lang="en-US" altLang="zh-CN" dirty="0" err="1" smtClean="0"/>
                        <a:t>abc</a:t>
                      </a:r>
                      <a:r>
                        <a:rPr lang="zh-CN" altLang="en-US" dirty="0" smtClean="0"/>
                        <a:t>或</a:t>
                      </a:r>
                      <a:r>
                        <a:rPr lang="en-US" altLang="zh-CN" dirty="0" err="1" smtClean="0"/>
                        <a:t>def</a:t>
                      </a:r>
                      <a:endParaRPr lang="zh-CN" altLang="en-US" dirty="0"/>
                    </a:p>
                  </a:txBody>
                  <a:tcPr/>
                </a:tc>
              </a:tr>
              <a:tr h="370840">
                <a:tc>
                  <a:txBody>
                    <a:bodyPr/>
                    <a:lstStyle/>
                    <a:p>
                      <a:r>
                        <a:rPr lang="en-US" altLang="zh-CN" dirty="0" smtClean="0"/>
                        <a:t>()</a:t>
                      </a:r>
                      <a:endParaRPr lang="zh-CN" altLang="en-US" dirty="0"/>
                    </a:p>
                  </a:txBody>
                  <a:tcPr/>
                </a:tc>
                <a:tc>
                  <a:txBody>
                    <a:bodyPr/>
                    <a:lstStyle/>
                    <a:p>
                      <a:r>
                        <a:rPr lang="zh-CN" altLang="en-US" sz="1800" b="0" i="0" kern="1200" dirty="0" smtClean="0">
                          <a:solidFill>
                            <a:schemeClr val="dk1"/>
                          </a:solidFill>
                          <a:effectLst/>
                          <a:latin typeface="+mn-lt"/>
                          <a:ea typeface="+mn-ea"/>
                          <a:cs typeface="+mn-cs"/>
                        </a:rPr>
                        <a:t>被括号包围的表达式将视作分组，匹配返回表达式开始和结束位置，可供后续使用</a:t>
                      </a:r>
                      <a:endParaRPr lang="zh-CN" altLang="en-US" dirty="0"/>
                    </a:p>
                  </a:txBody>
                  <a:tcPr/>
                </a:tc>
                <a:tc>
                  <a:txBody>
                    <a:bodyPr/>
                    <a:lstStyle/>
                    <a:p>
                      <a:r>
                        <a:rPr lang="en-US" altLang="zh-CN" dirty="0" smtClean="0"/>
                        <a:t>(</a:t>
                      </a:r>
                      <a:r>
                        <a:rPr lang="en-US" altLang="zh-CN" dirty="0" err="1" smtClean="0"/>
                        <a:t>abc</a:t>
                      </a:r>
                      <a:r>
                        <a:rPr lang="en-US" altLang="zh-CN" dirty="0" smtClean="0"/>
                        <a:t>){2}</a:t>
                      </a:r>
                      <a:endParaRPr lang="zh-CN" altLang="en-US" dirty="0"/>
                    </a:p>
                  </a:txBody>
                  <a:tcPr/>
                </a:tc>
                <a:tc>
                  <a:txBody>
                    <a:bodyPr/>
                    <a:lstStyle/>
                    <a:p>
                      <a:r>
                        <a:rPr lang="en-US" altLang="zh-CN" dirty="0" err="1" smtClean="0"/>
                        <a:t>abcabc</a:t>
                      </a:r>
                      <a:endParaRPr lang="zh-CN" altLang="en-US" dirty="0"/>
                    </a:p>
                  </a:txBody>
                  <a:tcPr/>
                </a:tc>
              </a:tr>
              <a:tr h="370840">
                <a:tc>
                  <a:txBody>
                    <a:bodyPr/>
                    <a:lstStyle/>
                    <a:p>
                      <a:r>
                        <a:rPr lang="en-US" altLang="zh-CN" dirty="0" smtClean="0"/>
                        <a:t>(?P&lt;name&gt;…)</a:t>
                      </a:r>
                      <a:endParaRPr lang="zh-CN" altLang="en-US" dirty="0"/>
                    </a:p>
                  </a:txBody>
                  <a:tcPr/>
                </a:tc>
                <a:tc>
                  <a:txBody>
                    <a:bodyPr/>
                    <a:lstStyle/>
                    <a:p>
                      <a:r>
                        <a:rPr lang="zh-CN" altLang="en-US" dirty="0" smtClean="0"/>
                        <a:t>分组，除了原有编号外再指定一个别名</a:t>
                      </a:r>
                      <a:r>
                        <a:rPr lang="en-US" altLang="zh-CN" dirty="0" smtClean="0"/>
                        <a:t>name</a:t>
                      </a:r>
                      <a:endParaRPr lang="zh-CN" altLang="en-US" dirty="0"/>
                    </a:p>
                  </a:txBody>
                  <a:tcPr/>
                </a:tc>
                <a:tc>
                  <a:txBody>
                    <a:bodyPr/>
                    <a:lstStyle/>
                    <a:p>
                      <a:r>
                        <a:rPr lang="en-US" altLang="zh-CN" dirty="0" smtClean="0"/>
                        <a:t>(?P&lt;id&gt;</a:t>
                      </a:r>
                      <a:r>
                        <a:rPr lang="en-US" altLang="zh-CN" dirty="0" err="1" smtClean="0"/>
                        <a:t>abc</a:t>
                      </a:r>
                      <a:r>
                        <a:rPr lang="en-US" altLang="zh-CN" dirty="0" smtClean="0"/>
                        <a:t>)(2)</a:t>
                      </a:r>
                      <a:endParaRPr lang="zh-CN" altLang="en-US" dirty="0"/>
                    </a:p>
                  </a:txBody>
                  <a:tcPr/>
                </a:tc>
                <a:tc>
                  <a:txBody>
                    <a:bodyPr/>
                    <a:lstStyle/>
                    <a:p>
                      <a:r>
                        <a:rPr lang="en-US" altLang="zh-CN" dirty="0" err="1" smtClean="0"/>
                        <a:t>abcabc</a:t>
                      </a:r>
                      <a:endParaRPr lang="zh-CN" altLang="en-US" dirty="0"/>
                    </a:p>
                  </a:txBody>
                  <a:tcPr/>
                </a:tc>
              </a:tr>
              <a:tr h="370840">
                <a:tc>
                  <a:txBody>
                    <a:bodyPr/>
                    <a:lstStyle/>
                    <a:p>
                      <a:r>
                        <a:rPr lang="en-US" altLang="zh-CN" dirty="0" smtClean="0"/>
                        <a:t>\&lt;number&gt;</a:t>
                      </a:r>
                      <a:endParaRPr lang="zh-CN" altLang="en-US" dirty="0"/>
                    </a:p>
                  </a:txBody>
                  <a:tcPr/>
                </a:tc>
                <a:tc>
                  <a:txBody>
                    <a:bodyPr/>
                    <a:lstStyle/>
                    <a:p>
                      <a:r>
                        <a:rPr lang="zh-CN" altLang="en-US" dirty="0" smtClean="0"/>
                        <a:t>引用编号为</a:t>
                      </a:r>
                      <a:r>
                        <a:rPr lang="en-US" altLang="zh-CN" dirty="0" smtClean="0"/>
                        <a:t>number</a:t>
                      </a:r>
                      <a:r>
                        <a:rPr lang="zh-CN" altLang="en-US" dirty="0" smtClean="0"/>
                        <a:t>的分组到表达式中</a:t>
                      </a:r>
                      <a:endParaRPr lang="zh-CN" altLang="en-US" dirty="0"/>
                    </a:p>
                  </a:txBody>
                  <a:tcPr/>
                </a:tc>
                <a:tc>
                  <a:txBody>
                    <a:bodyPr/>
                    <a:lstStyle/>
                    <a:p>
                      <a:r>
                        <a:rPr lang="en-US" altLang="zh-CN" dirty="0" smtClean="0"/>
                        <a:t>(\d)</a:t>
                      </a:r>
                      <a:r>
                        <a:rPr lang="en-US" altLang="zh-CN" dirty="0" err="1" smtClean="0"/>
                        <a:t>abc</a:t>
                      </a:r>
                      <a:r>
                        <a:rPr lang="en-US" altLang="zh-CN" dirty="0" smtClean="0"/>
                        <a:t>\1</a:t>
                      </a:r>
                      <a:endParaRPr lang="zh-CN" altLang="en-US" dirty="0"/>
                    </a:p>
                  </a:txBody>
                  <a:tcPr/>
                </a:tc>
                <a:tc>
                  <a:txBody>
                    <a:bodyPr/>
                    <a:lstStyle/>
                    <a:p>
                      <a:r>
                        <a:rPr lang="en-US" altLang="zh-CN" dirty="0" smtClean="0"/>
                        <a:t>1abc1</a:t>
                      </a:r>
                      <a:endParaRPr lang="zh-CN" altLang="en-US" dirty="0"/>
                    </a:p>
                  </a:txBody>
                  <a:tcPr/>
                </a:tc>
              </a:tr>
              <a:tr h="370840">
                <a:tc>
                  <a:txBody>
                    <a:bodyPr/>
                    <a:lstStyle/>
                    <a:p>
                      <a:r>
                        <a:rPr lang="en-US" altLang="zh-CN" dirty="0" smtClean="0"/>
                        <a:t>(?P=name)</a:t>
                      </a:r>
                      <a:endParaRPr lang="zh-CN"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引用别名为</a:t>
                      </a:r>
                      <a:r>
                        <a:rPr lang="en-US" altLang="zh-CN" dirty="0" smtClean="0"/>
                        <a:t>name</a:t>
                      </a:r>
                      <a:r>
                        <a:rPr lang="zh-CN" altLang="en-US" dirty="0" smtClean="0"/>
                        <a:t>的分组到表达式中</a:t>
                      </a:r>
                    </a:p>
                  </a:txBody>
                  <a:tcPr/>
                </a:tc>
                <a:tc>
                  <a:txBody>
                    <a:bodyPr/>
                    <a:lstStyle/>
                    <a:p>
                      <a:r>
                        <a:rPr lang="en-US" altLang="zh-CN" dirty="0" smtClean="0"/>
                        <a:t>(?P&lt;id&gt;\d)</a:t>
                      </a:r>
                      <a:r>
                        <a:rPr lang="en-US" altLang="zh-CN" dirty="0" err="1" smtClean="0"/>
                        <a:t>abc</a:t>
                      </a:r>
                      <a:r>
                        <a:rPr lang="en-US" altLang="zh-CN" dirty="0" smtClean="0"/>
                        <a:t>(?P=id)</a:t>
                      </a:r>
                      <a:endParaRPr lang="zh-CN" altLang="en-US" dirty="0"/>
                    </a:p>
                  </a:txBody>
                  <a:tcPr/>
                </a:tc>
                <a:tc>
                  <a:txBody>
                    <a:bodyPr/>
                    <a:lstStyle/>
                    <a:p>
                      <a:r>
                        <a:rPr lang="en-US" altLang="zh-CN" dirty="0" smtClean="0"/>
                        <a:t>1abc1</a:t>
                      </a:r>
                      <a:endParaRPr lang="zh-CN" altLang="en-US" dirty="0"/>
                    </a:p>
                  </a:txBody>
                  <a:tcPr/>
                </a:tc>
              </a:tr>
            </a:tbl>
          </a:graphicData>
        </a:graphic>
      </p:graphicFrame>
    </p:spTree>
    <p:extLst>
      <p:ext uri="{BB962C8B-B14F-4D97-AF65-F5344CB8AC3E}">
        <p14:creationId xmlns:p14="http://schemas.microsoft.com/office/powerpoint/2010/main" val="3836902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65305" y="220133"/>
            <a:ext cx="1439208" cy="561057"/>
          </a:xfrm>
        </p:spPr>
        <p:txBody>
          <a:bodyPr/>
          <a:lstStyle/>
          <a:p>
            <a:r>
              <a:rPr kumimoji="1" lang="en-US" altLang="zh-CN" sz="1800" dirty="0" smtClean="0"/>
              <a:t>2. </a:t>
            </a:r>
            <a:r>
              <a:rPr kumimoji="1" lang="zh-CN" altLang="en-US" sz="1800" dirty="0" smtClean="0"/>
              <a:t>语法</a:t>
            </a:r>
            <a:r>
              <a:rPr kumimoji="1" lang="zh-CN" altLang="en-US" sz="1800" dirty="0"/>
              <a:t>简介</a:t>
            </a:r>
          </a:p>
        </p:txBody>
      </p:sp>
      <p:sp>
        <p:nvSpPr>
          <p:cNvPr id="8" name="矩形 7"/>
          <p:cNvSpPr/>
          <p:nvPr/>
        </p:nvSpPr>
        <p:spPr>
          <a:xfrm>
            <a:off x="857250" y="809960"/>
            <a:ext cx="8183880" cy="646331"/>
          </a:xfrm>
          <a:prstGeom prst="rect">
            <a:avLst/>
          </a:prstGeom>
        </p:spPr>
        <p:txBody>
          <a:bodyPr wrap="square">
            <a:spAutoFit/>
          </a:bodyPr>
          <a:lstStyle/>
          <a:p>
            <a:r>
              <a:rPr lang="zh-CN" altLang="en-US" b="1" dirty="0" smtClean="0">
                <a:solidFill>
                  <a:srgbClr val="333333"/>
                </a:solidFill>
                <a:latin typeface="Open Sans"/>
              </a:rPr>
              <a:t>其他特殊构造</a:t>
            </a:r>
            <a:r>
              <a:rPr lang="en-US" altLang="zh-CN" b="1" dirty="0" smtClean="0">
                <a:solidFill>
                  <a:srgbClr val="333333"/>
                </a:solidFill>
                <a:latin typeface="Open Sans"/>
              </a:rPr>
              <a:t>(</a:t>
            </a:r>
            <a:r>
              <a:rPr lang="zh-CN" altLang="en-US" b="1" dirty="0" smtClean="0">
                <a:solidFill>
                  <a:srgbClr val="333333"/>
                </a:solidFill>
                <a:latin typeface="Open Sans"/>
              </a:rPr>
              <a:t>不作为分组</a:t>
            </a:r>
            <a:r>
              <a:rPr lang="en-US" altLang="zh-CN" b="1" dirty="0" smtClean="0">
                <a:solidFill>
                  <a:srgbClr val="333333"/>
                </a:solidFill>
                <a:latin typeface="Open Sans"/>
              </a:rPr>
              <a:t>) </a:t>
            </a:r>
            <a:endParaRPr lang="zh-CN" altLang="en-US" b="1" dirty="0">
              <a:solidFill>
                <a:srgbClr val="333333"/>
              </a:solidFill>
              <a:latin typeface="Open Sans"/>
            </a:endParaRPr>
          </a:p>
          <a:p>
            <a:endParaRPr lang="zh-CN" altLang="en-US" b="0" i="0" dirty="0">
              <a:solidFill>
                <a:srgbClr val="333333"/>
              </a:solidFill>
              <a:effectLst/>
              <a:latin typeface="Microsoft Yahei" panose="020B0503020204020204" pitchFamily="34" charset="-122"/>
              <a:ea typeface="Microsoft Yahei" panose="020B0503020204020204" pitchFamily="34" charset="-122"/>
            </a:endParaRPr>
          </a:p>
        </p:txBody>
      </p:sp>
      <p:graphicFrame>
        <p:nvGraphicFramePr>
          <p:cNvPr id="13" name="表格 12"/>
          <p:cNvGraphicFramePr>
            <a:graphicFrameLocks noGrp="1"/>
          </p:cNvGraphicFramePr>
          <p:nvPr>
            <p:extLst>
              <p:ext uri="{D42A27DB-BD31-4B8C-83A1-F6EECF244321}">
                <p14:modId xmlns:p14="http://schemas.microsoft.com/office/powerpoint/2010/main" val="3792812890"/>
              </p:ext>
            </p:extLst>
          </p:nvPr>
        </p:nvGraphicFramePr>
        <p:xfrm>
          <a:off x="857250" y="1331245"/>
          <a:ext cx="9677935" cy="4307840"/>
        </p:xfrm>
        <a:graphic>
          <a:graphicData uri="http://schemas.openxmlformats.org/drawingml/2006/table">
            <a:tbl>
              <a:tblPr firstRow="1" bandRow="1">
                <a:tableStyleId>{5C22544A-7EE6-4342-B048-85BDC9FD1C3A}</a:tableStyleId>
              </a:tblPr>
              <a:tblGrid>
                <a:gridCol w="1715035"/>
                <a:gridCol w="4658226"/>
                <a:gridCol w="1668379"/>
                <a:gridCol w="1636295"/>
              </a:tblGrid>
              <a:tr h="304465">
                <a:tc>
                  <a:txBody>
                    <a:bodyPr/>
                    <a:lstStyle/>
                    <a:p>
                      <a:r>
                        <a:rPr lang="zh-CN" altLang="en-US" dirty="0" smtClean="0"/>
                        <a:t>语法</a:t>
                      </a:r>
                      <a:endParaRPr lang="zh-CN" altLang="en-US" dirty="0"/>
                    </a:p>
                  </a:txBody>
                  <a:tcPr/>
                </a:tc>
                <a:tc>
                  <a:txBody>
                    <a:bodyPr/>
                    <a:lstStyle/>
                    <a:p>
                      <a:r>
                        <a:rPr lang="zh-CN" altLang="en-US" dirty="0" smtClean="0"/>
                        <a:t>说明</a:t>
                      </a:r>
                      <a:endParaRPr lang="zh-CN" altLang="en-US" dirty="0"/>
                    </a:p>
                  </a:txBody>
                  <a:tcPr/>
                </a:tc>
                <a:tc>
                  <a:txBody>
                    <a:bodyPr/>
                    <a:lstStyle/>
                    <a:p>
                      <a:r>
                        <a:rPr lang="zh-CN" altLang="en-US" dirty="0" smtClean="0"/>
                        <a:t>表达式实例</a:t>
                      </a:r>
                      <a:endParaRPr lang="zh-CN" altLang="en-US" dirty="0"/>
                    </a:p>
                  </a:txBody>
                  <a:tcPr/>
                </a:tc>
                <a:tc>
                  <a:txBody>
                    <a:bodyPr/>
                    <a:lstStyle/>
                    <a:p>
                      <a:r>
                        <a:rPr lang="zh-CN" altLang="en-US" dirty="0" smtClean="0"/>
                        <a:t>匹配的字符串</a:t>
                      </a:r>
                      <a:endParaRPr lang="zh-CN" altLang="en-US" dirty="0"/>
                    </a:p>
                  </a:txBody>
                  <a:tcPr/>
                </a:tc>
              </a:tr>
              <a:tr h="370840">
                <a:tc>
                  <a:txBody>
                    <a:bodyPr/>
                    <a:lstStyle/>
                    <a:p>
                      <a:r>
                        <a:rPr lang="en-US" altLang="zh-CN" dirty="0" smtClean="0"/>
                        <a:t>(?:…)</a:t>
                      </a:r>
                      <a:endParaRPr lang="zh-CN" altLang="en-US" dirty="0"/>
                    </a:p>
                  </a:txBody>
                  <a:tcPr/>
                </a:tc>
                <a:tc>
                  <a:txBody>
                    <a:bodyPr/>
                    <a:lstStyle/>
                    <a:p>
                      <a:r>
                        <a:rPr lang="en-US" altLang="zh-CN" dirty="0" smtClean="0"/>
                        <a:t>(…)</a:t>
                      </a:r>
                      <a:r>
                        <a:rPr lang="zh-CN" altLang="en-US" dirty="0" smtClean="0"/>
                        <a:t>的不分组版本</a:t>
                      </a:r>
                      <a:endParaRPr lang="zh-CN" altLang="en-US" dirty="0"/>
                    </a:p>
                  </a:txBody>
                  <a:tcPr/>
                </a:tc>
                <a:tc>
                  <a:txBody>
                    <a:bodyPr/>
                    <a:lstStyle/>
                    <a:p>
                      <a:r>
                        <a:rPr lang="en-US" altLang="zh-CN" dirty="0" smtClean="0"/>
                        <a:t>(?:</a:t>
                      </a:r>
                      <a:r>
                        <a:rPr lang="en-US" altLang="zh-CN" dirty="0" err="1" smtClean="0"/>
                        <a:t>abc</a:t>
                      </a:r>
                      <a:r>
                        <a:rPr lang="en-US" altLang="zh-CN" dirty="0" smtClean="0"/>
                        <a:t>){2}</a:t>
                      </a:r>
                      <a:endParaRPr lang="zh-CN" altLang="en-US" dirty="0"/>
                    </a:p>
                  </a:txBody>
                  <a:tcPr/>
                </a:tc>
                <a:tc>
                  <a:txBody>
                    <a:bodyPr/>
                    <a:lstStyle/>
                    <a:p>
                      <a:r>
                        <a:rPr lang="en-US" altLang="zh-CN" dirty="0" err="1" smtClean="0"/>
                        <a:t>abcabc</a:t>
                      </a:r>
                      <a:endParaRPr lang="zh-CN" altLang="en-US" dirty="0"/>
                    </a:p>
                  </a:txBody>
                  <a:tcPr/>
                </a:tc>
              </a:tr>
              <a:tr h="370840">
                <a:tc>
                  <a:txBody>
                    <a:bodyPr/>
                    <a:lstStyle/>
                    <a:p>
                      <a:r>
                        <a:rPr lang="en-US" altLang="zh-CN" dirty="0" smtClean="0"/>
                        <a:t>(</a:t>
                      </a:r>
                      <a:r>
                        <a:rPr lang="zh-CN" altLang="en-US" dirty="0" smtClean="0"/>
                        <a:t>？</a:t>
                      </a:r>
                      <a:r>
                        <a:rPr lang="en-US" altLang="zh-CN" dirty="0" err="1" smtClean="0"/>
                        <a:t>imsux</a:t>
                      </a:r>
                      <a:r>
                        <a:rPr lang="en-US" altLang="zh-CN" dirty="0" smtClean="0"/>
                        <a:t>)</a:t>
                      </a:r>
                      <a:endParaRPr lang="zh-CN" altLang="en-US" dirty="0"/>
                    </a:p>
                  </a:txBody>
                  <a:tcPr/>
                </a:tc>
                <a:tc>
                  <a:txBody>
                    <a:bodyPr/>
                    <a:lstStyle/>
                    <a:p>
                      <a:r>
                        <a:rPr lang="en-US" altLang="zh-CN" sz="1800" b="0" i="0" kern="1200" dirty="0" err="1" smtClean="0">
                          <a:solidFill>
                            <a:schemeClr val="dk1"/>
                          </a:solidFill>
                          <a:effectLst/>
                          <a:latin typeface="+mn-lt"/>
                          <a:ea typeface="+mn-ea"/>
                          <a:cs typeface="+mn-cs"/>
                        </a:rPr>
                        <a:t>imsux</a:t>
                      </a:r>
                      <a:r>
                        <a:rPr lang="zh-CN" altLang="en-US" sz="1800" b="0" i="0" kern="1200" dirty="0" smtClean="0">
                          <a:solidFill>
                            <a:schemeClr val="dk1"/>
                          </a:solidFill>
                          <a:effectLst/>
                          <a:latin typeface="+mn-lt"/>
                          <a:ea typeface="+mn-ea"/>
                          <a:cs typeface="+mn-cs"/>
                        </a:rPr>
                        <a:t>每个字符表示一个匹配模式</a:t>
                      </a:r>
                      <a:endParaRPr lang="zh-CN" altLang="en-US" dirty="0"/>
                    </a:p>
                  </a:txBody>
                  <a:tcPr/>
                </a:tc>
                <a:tc>
                  <a:txBody>
                    <a:bodyPr/>
                    <a:lstStyle/>
                    <a:p>
                      <a:r>
                        <a:rPr lang="en-US" altLang="zh-CN" dirty="0" smtClean="0"/>
                        <a:t>(?</a:t>
                      </a:r>
                      <a:r>
                        <a:rPr lang="en-US" altLang="zh-CN" dirty="0" err="1" smtClean="0"/>
                        <a:t>i</a:t>
                      </a:r>
                      <a:r>
                        <a:rPr lang="en-US" altLang="zh-CN" dirty="0" smtClean="0"/>
                        <a:t>)</a:t>
                      </a:r>
                      <a:r>
                        <a:rPr lang="en-US" altLang="zh-CN" dirty="0" err="1" smtClean="0"/>
                        <a:t>abc</a:t>
                      </a:r>
                      <a:endParaRPr lang="zh-CN" altLang="en-US" dirty="0"/>
                    </a:p>
                  </a:txBody>
                  <a:tcPr/>
                </a:tc>
                <a:tc>
                  <a:txBody>
                    <a:bodyPr/>
                    <a:lstStyle/>
                    <a:p>
                      <a:r>
                        <a:rPr lang="en-US" altLang="zh-CN" dirty="0" err="1" smtClean="0"/>
                        <a:t>Abc</a:t>
                      </a:r>
                      <a:endParaRPr lang="zh-CN" altLang="en-US" dirty="0"/>
                    </a:p>
                  </a:txBody>
                  <a:tcPr/>
                </a:tc>
              </a:tr>
              <a:tr h="370840">
                <a:tc>
                  <a:txBody>
                    <a:bodyPr/>
                    <a:lstStyle/>
                    <a:p>
                      <a:r>
                        <a:rPr lang="en-US" altLang="zh-CN" dirty="0" smtClean="0"/>
                        <a:t>(?#...)</a:t>
                      </a:r>
                      <a:endParaRPr lang="zh-CN" altLang="en-US" dirty="0"/>
                    </a:p>
                  </a:txBody>
                  <a:tcPr/>
                </a:tc>
                <a:tc>
                  <a:txBody>
                    <a:bodyPr/>
                    <a:lstStyle/>
                    <a:p>
                      <a:r>
                        <a:rPr lang="en-US" altLang="zh-CN" dirty="0" smtClean="0"/>
                        <a:t>#</a:t>
                      </a:r>
                      <a:r>
                        <a:rPr lang="zh-CN" altLang="en-US" dirty="0" smtClean="0"/>
                        <a:t>后的内容作为注释被忽略</a:t>
                      </a:r>
                      <a:endParaRPr lang="zh-CN" altLang="en-US" dirty="0"/>
                    </a:p>
                  </a:txBody>
                  <a:tcPr/>
                </a:tc>
                <a:tc>
                  <a:txBody>
                    <a:bodyPr/>
                    <a:lstStyle/>
                    <a:p>
                      <a:r>
                        <a:rPr lang="en-US" altLang="zh-CN" dirty="0" err="1" smtClean="0"/>
                        <a:t>abc</a:t>
                      </a:r>
                      <a:r>
                        <a:rPr lang="en-US" altLang="zh-CN" dirty="0" smtClean="0"/>
                        <a:t>(?#comment)123</a:t>
                      </a:r>
                      <a:endParaRPr lang="zh-CN" altLang="en-US" dirty="0"/>
                    </a:p>
                  </a:txBody>
                  <a:tcPr/>
                </a:tc>
                <a:tc>
                  <a:txBody>
                    <a:bodyPr/>
                    <a:lstStyle/>
                    <a:p>
                      <a:r>
                        <a:rPr lang="en-US" altLang="zh-CN" dirty="0" smtClean="0"/>
                        <a:t>abc123</a:t>
                      </a:r>
                      <a:endParaRPr lang="zh-CN" altLang="en-US" dirty="0"/>
                    </a:p>
                  </a:txBody>
                  <a:tcPr/>
                </a:tc>
              </a:tr>
              <a:tr h="370840">
                <a:tc>
                  <a:txBody>
                    <a:bodyPr/>
                    <a:lstStyle/>
                    <a:p>
                      <a:r>
                        <a:rPr lang="en-US" altLang="zh-CN" dirty="0" smtClean="0"/>
                        <a:t>(?!...)</a:t>
                      </a:r>
                      <a:endParaRPr lang="zh-CN" altLang="en-US" dirty="0"/>
                    </a:p>
                  </a:txBody>
                  <a:tcPr/>
                </a:tc>
                <a:tc>
                  <a:txBody>
                    <a:bodyPr/>
                    <a:lstStyle/>
                    <a:p>
                      <a:r>
                        <a:rPr lang="zh-CN" altLang="en-US" dirty="0" smtClean="0"/>
                        <a:t>之后的字符串不成功匹配</a:t>
                      </a:r>
                      <a:endParaRPr lang="zh-CN" altLang="en-US" dirty="0"/>
                    </a:p>
                  </a:txBody>
                  <a:tcPr/>
                </a:tc>
                <a:tc>
                  <a:txBody>
                    <a:bodyPr/>
                    <a:lstStyle/>
                    <a:p>
                      <a:r>
                        <a:rPr lang="en-US" altLang="zh-CN" dirty="0" smtClean="0"/>
                        <a:t>a(?!\d)</a:t>
                      </a:r>
                      <a:endParaRPr lang="zh-CN" altLang="en-US" dirty="0"/>
                    </a:p>
                  </a:txBody>
                  <a:tcPr/>
                </a:tc>
                <a:tc>
                  <a:txBody>
                    <a:bodyPr/>
                    <a:lstStyle/>
                    <a:p>
                      <a:r>
                        <a:rPr lang="en-US" altLang="zh-CN" dirty="0" smtClean="0"/>
                        <a:t>a</a:t>
                      </a:r>
                      <a:r>
                        <a:rPr lang="zh-CN" altLang="en-US" dirty="0" smtClean="0"/>
                        <a:t>后面字符不是数字</a:t>
                      </a:r>
                      <a:endParaRPr lang="zh-CN" altLang="en-US" dirty="0"/>
                    </a:p>
                  </a:txBody>
                  <a:tcPr/>
                </a:tc>
              </a:tr>
              <a:tr h="370840">
                <a:tc>
                  <a:txBody>
                    <a:bodyPr/>
                    <a:lstStyle/>
                    <a:p>
                      <a:r>
                        <a:rPr lang="en-US" altLang="zh-CN" dirty="0" smtClean="0"/>
                        <a:t>(?=…)</a:t>
                      </a:r>
                      <a:endParaRPr lang="zh-CN" altLang="en-US" dirty="0"/>
                    </a:p>
                  </a:txBody>
                  <a:tcPr/>
                </a:tc>
                <a:tc>
                  <a:txBody>
                    <a:bodyPr/>
                    <a:lstStyle/>
                    <a:p>
                      <a:r>
                        <a:rPr lang="zh-CN" altLang="en-US" dirty="0" smtClean="0"/>
                        <a:t>之后的字符串成功匹配</a:t>
                      </a:r>
                      <a:endParaRPr lang="zh-CN"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a(?=\d)</a:t>
                      </a:r>
                      <a:endParaRPr lang="zh-CN" altLang="en-US" dirty="0" smtClean="0"/>
                    </a:p>
                    <a:p>
                      <a:endParaRPr lang="zh-CN" altLang="en-US" dirty="0"/>
                    </a:p>
                  </a:txBody>
                  <a:tcPr/>
                </a:tc>
                <a:tc>
                  <a:txBody>
                    <a:bodyPr/>
                    <a:lstStyle/>
                    <a:p>
                      <a:r>
                        <a:rPr lang="en-US" altLang="zh-CN" dirty="0" smtClean="0"/>
                        <a:t>a</a:t>
                      </a:r>
                      <a:r>
                        <a:rPr lang="zh-CN" altLang="en-US" dirty="0" smtClean="0"/>
                        <a:t>后面字符是数字</a:t>
                      </a:r>
                      <a:endParaRPr lang="zh-CN" altLang="en-US" dirty="0"/>
                    </a:p>
                  </a:txBody>
                  <a:tcPr/>
                </a:tc>
              </a:tr>
              <a:tr h="370840">
                <a:tc>
                  <a:txBody>
                    <a:bodyPr/>
                    <a:lstStyle/>
                    <a:p>
                      <a:r>
                        <a:rPr lang="en-US" altLang="zh-CN" dirty="0" smtClean="0"/>
                        <a:t>(?&lt;!...)</a:t>
                      </a:r>
                      <a:endParaRPr lang="zh-CN"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之前的字符串不成功匹配</a:t>
                      </a:r>
                    </a:p>
                  </a:txBody>
                  <a:tcPr/>
                </a:tc>
                <a:tc>
                  <a:txBody>
                    <a:bodyPr/>
                    <a:lstStyle/>
                    <a:p>
                      <a:r>
                        <a:rPr lang="en-US" altLang="zh-CN" dirty="0" smtClean="0"/>
                        <a:t>(?&lt;!\d)a</a:t>
                      </a:r>
                      <a:endParaRPr lang="zh-CN" altLang="en-US" dirty="0"/>
                    </a:p>
                  </a:txBody>
                  <a:tcPr/>
                </a:tc>
                <a:tc>
                  <a:txBody>
                    <a:bodyPr/>
                    <a:lstStyle/>
                    <a:p>
                      <a:r>
                        <a:rPr lang="en-US" altLang="zh-CN" dirty="0" smtClean="0"/>
                        <a:t>a</a:t>
                      </a:r>
                      <a:r>
                        <a:rPr lang="zh-CN" altLang="en-US" dirty="0" smtClean="0"/>
                        <a:t>前面字符不是数字</a:t>
                      </a:r>
                      <a:endParaRPr lang="zh-CN" altLang="en-US" dirty="0"/>
                    </a:p>
                  </a:txBody>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(?&lt;=…)</a:t>
                      </a:r>
                      <a:endParaRPr lang="zh-CN" alt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之前的字符串成功匹配</a:t>
                      </a:r>
                    </a:p>
                  </a:txBody>
                  <a:tcPr/>
                </a:tc>
                <a:tc>
                  <a:txBody>
                    <a:bodyPr/>
                    <a:lstStyle/>
                    <a:p>
                      <a:r>
                        <a:rPr lang="en-US" altLang="zh-CN" dirty="0" smtClean="0"/>
                        <a:t>(?&lt;=\d)a</a:t>
                      </a:r>
                      <a:endParaRPr lang="zh-CN" altLang="en-US" dirty="0"/>
                    </a:p>
                  </a:txBody>
                  <a:tcPr/>
                </a:tc>
                <a:tc>
                  <a:txBody>
                    <a:bodyPr/>
                    <a:lstStyle/>
                    <a:p>
                      <a:r>
                        <a:rPr lang="en-US" altLang="zh-CN" dirty="0" smtClean="0"/>
                        <a:t>a</a:t>
                      </a:r>
                      <a:r>
                        <a:rPr lang="zh-CN" altLang="en-US" dirty="0" smtClean="0"/>
                        <a:t>前面字符是数字</a:t>
                      </a:r>
                      <a:endParaRPr lang="zh-CN" altLang="en-US" dirty="0"/>
                    </a:p>
                  </a:txBody>
                  <a:tcPr/>
                </a:tc>
              </a:tr>
            </a:tbl>
          </a:graphicData>
        </a:graphic>
      </p:graphicFrame>
    </p:spTree>
    <p:extLst>
      <p:ext uri="{BB962C8B-B14F-4D97-AF65-F5344CB8AC3E}">
        <p14:creationId xmlns:p14="http://schemas.microsoft.com/office/powerpoint/2010/main" val="971590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占位符 1"/>
          <p:cNvSpPr>
            <a:spLocks noGrp="1"/>
          </p:cNvSpPr>
          <p:nvPr/>
        </p:nvSpPr>
        <p:spPr>
          <a:xfrm>
            <a:off x="3654276" y="69751"/>
            <a:ext cx="2197884" cy="561057"/>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1400" b="1" kern="1200">
                <a:solidFill>
                  <a:schemeClr val="tx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1800" dirty="0" smtClean="0"/>
              <a:t>3.PythonAPI</a:t>
            </a:r>
            <a:endParaRPr kumimoji="1" lang="zh-CN" altLang="en-US" sz="1800" dirty="0"/>
          </a:p>
        </p:txBody>
      </p:sp>
      <p:sp>
        <p:nvSpPr>
          <p:cNvPr id="2" name="矩形 1"/>
          <p:cNvSpPr/>
          <p:nvPr/>
        </p:nvSpPr>
        <p:spPr>
          <a:xfrm>
            <a:off x="3901440" y="739616"/>
            <a:ext cx="7696200" cy="369332"/>
          </a:xfrm>
          <a:prstGeom prst="rect">
            <a:avLst/>
          </a:prstGeom>
        </p:spPr>
        <p:txBody>
          <a:bodyPr wrap="square">
            <a:spAutoFit/>
          </a:bodyPr>
          <a:lstStyle/>
          <a:p>
            <a:r>
              <a:rPr lang="en-US" altLang="zh-CN" dirty="0">
                <a:solidFill>
                  <a:srgbClr val="000000"/>
                </a:solidFill>
                <a:latin typeface="Verdana" panose="020B0604030504040204" pitchFamily="34" charset="0"/>
              </a:rPr>
              <a:t>Python</a:t>
            </a:r>
            <a:r>
              <a:rPr lang="zh-CN" altLang="en-US" dirty="0">
                <a:solidFill>
                  <a:srgbClr val="000000"/>
                </a:solidFill>
                <a:latin typeface="Verdana" panose="020B0604030504040204" pitchFamily="34" charset="0"/>
              </a:rPr>
              <a:t>通过</a:t>
            </a:r>
            <a:r>
              <a:rPr lang="en-US" altLang="zh-CN" dirty="0">
                <a:solidFill>
                  <a:srgbClr val="000000"/>
                </a:solidFill>
                <a:latin typeface="Verdana" panose="020B0604030504040204" pitchFamily="34" charset="0"/>
              </a:rPr>
              <a:t>re</a:t>
            </a:r>
            <a:r>
              <a:rPr lang="zh-CN" altLang="en-US" dirty="0">
                <a:solidFill>
                  <a:srgbClr val="000000"/>
                </a:solidFill>
                <a:latin typeface="Verdana" panose="020B0604030504040204" pitchFamily="34" charset="0"/>
              </a:rPr>
              <a:t>模块提供对正则表达式的支持</a:t>
            </a:r>
            <a:r>
              <a:rPr lang="zh-CN" altLang="en-US" dirty="0" smtClean="0">
                <a:solidFill>
                  <a:srgbClr val="000000"/>
                </a:solidFill>
                <a:latin typeface="Verdana" panose="020B0604030504040204" pitchFamily="34" charset="0"/>
              </a:rPr>
              <a:t>。</a:t>
            </a:r>
            <a:endParaRPr lang="zh-CN" altLang="en-US" dirty="0"/>
          </a:p>
        </p:txBody>
      </p:sp>
      <p:pic>
        <p:nvPicPr>
          <p:cNvPr id="3" name="图片 2"/>
          <p:cNvPicPr>
            <a:picLocks noChangeAspect="1"/>
          </p:cNvPicPr>
          <p:nvPr/>
        </p:nvPicPr>
        <p:blipFill>
          <a:blip r:embed="rId3"/>
          <a:stretch>
            <a:fillRect/>
          </a:stretch>
        </p:blipFill>
        <p:spPr>
          <a:xfrm>
            <a:off x="3956191" y="1108948"/>
            <a:ext cx="5773277" cy="3345876"/>
          </a:xfrm>
          <a:prstGeom prst="rect">
            <a:avLst/>
          </a:prstGeom>
        </p:spPr>
      </p:pic>
      <p:sp>
        <p:nvSpPr>
          <p:cNvPr id="5" name="矩形 4"/>
          <p:cNvSpPr/>
          <p:nvPr/>
        </p:nvSpPr>
        <p:spPr>
          <a:xfrm>
            <a:off x="3825240" y="4549676"/>
            <a:ext cx="7772400" cy="2031325"/>
          </a:xfrm>
          <a:prstGeom prst="rect">
            <a:avLst/>
          </a:prstGeom>
        </p:spPr>
        <p:txBody>
          <a:bodyPr wrap="square">
            <a:spAutoFit/>
          </a:bodyPr>
          <a:lstStyle/>
          <a:p>
            <a:r>
              <a:rPr lang="en-US" altLang="zh-CN" b="1" dirty="0" err="1" smtClean="0">
                <a:solidFill>
                  <a:srgbClr val="000000"/>
                </a:solidFill>
                <a:latin typeface="Verdana" panose="020B0604030504040204" pitchFamily="34" charset="0"/>
              </a:rPr>
              <a:t>re.compile</a:t>
            </a:r>
            <a:r>
              <a:rPr lang="en-US" altLang="zh-CN" b="1" dirty="0" smtClean="0">
                <a:solidFill>
                  <a:srgbClr val="000000"/>
                </a:solidFill>
                <a:latin typeface="Verdana" panose="020B0604030504040204" pitchFamily="34" charset="0"/>
              </a:rPr>
              <a:t>(pattern</a:t>
            </a:r>
            <a:r>
              <a:rPr lang="zh-CN" altLang="en-US" b="1" dirty="0" smtClean="0">
                <a:solidFill>
                  <a:srgbClr val="000000"/>
                </a:solidFill>
                <a:latin typeface="Verdana" panose="020B0604030504040204" pitchFamily="34" charset="0"/>
              </a:rPr>
              <a:t>， </a:t>
            </a:r>
            <a:r>
              <a:rPr lang="en-US" altLang="zh-CN" b="1" dirty="0" err="1" smtClean="0">
                <a:solidFill>
                  <a:srgbClr val="000000"/>
                </a:solidFill>
                <a:latin typeface="Verdana" panose="020B0604030504040204" pitchFamily="34" charset="0"/>
              </a:rPr>
              <a:t>falg</a:t>
            </a:r>
            <a:r>
              <a:rPr lang="en-US" altLang="zh-CN" b="1" dirty="0" smtClean="0">
                <a:solidFill>
                  <a:srgbClr val="000000"/>
                </a:solidFill>
                <a:latin typeface="Verdana" panose="020B0604030504040204" pitchFamily="34" charset="0"/>
              </a:rPr>
              <a:t>):</a:t>
            </a:r>
            <a:endParaRPr lang="en-US" altLang="zh-CN" dirty="0">
              <a:solidFill>
                <a:srgbClr val="000000"/>
              </a:solidFill>
              <a:latin typeface="Verdana" panose="020B0604030504040204" pitchFamily="34" charset="0"/>
            </a:endParaRPr>
          </a:p>
          <a:p>
            <a:r>
              <a:rPr lang="zh-CN" altLang="en-US" dirty="0">
                <a:solidFill>
                  <a:srgbClr val="000000"/>
                </a:solidFill>
                <a:latin typeface="Verdana" panose="020B0604030504040204" pitchFamily="34" charset="0"/>
              </a:rPr>
              <a:t>这个方法是</a:t>
            </a:r>
            <a:r>
              <a:rPr lang="en-US" altLang="zh-CN" dirty="0">
                <a:solidFill>
                  <a:srgbClr val="000000"/>
                </a:solidFill>
                <a:latin typeface="Verdana" panose="020B0604030504040204" pitchFamily="34" charset="0"/>
              </a:rPr>
              <a:t>Pattern</a:t>
            </a:r>
            <a:r>
              <a:rPr lang="zh-CN" altLang="en-US" dirty="0">
                <a:solidFill>
                  <a:srgbClr val="000000"/>
                </a:solidFill>
                <a:latin typeface="Verdana" panose="020B0604030504040204" pitchFamily="34" charset="0"/>
              </a:rPr>
              <a:t>类的工厂方法，用于将字符串形式的正则表达式编译为</a:t>
            </a:r>
            <a:r>
              <a:rPr lang="en-US" altLang="zh-CN" dirty="0">
                <a:solidFill>
                  <a:srgbClr val="000000"/>
                </a:solidFill>
                <a:latin typeface="Verdana" panose="020B0604030504040204" pitchFamily="34" charset="0"/>
              </a:rPr>
              <a:t>Pattern</a:t>
            </a:r>
            <a:r>
              <a:rPr lang="zh-CN" altLang="en-US" dirty="0">
                <a:solidFill>
                  <a:srgbClr val="000000"/>
                </a:solidFill>
                <a:latin typeface="Verdana" panose="020B0604030504040204" pitchFamily="34" charset="0"/>
              </a:rPr>
              <a:t>对象。 第二个参数</a:t>
            </a:r>
            <a:r>
              <a:rPr lang="en-US" altLang="zh-CN" dirty="0">
                <a:solidFill>
                  <a:srgbClr val="000000"/>
                </a:solidFill>
                <a:latin typeface="Verdana" panose="020B0604030504040204" pitchFamily="34" charset="0"/>
              </a:rPr>
              <a:t>flag</a:t>
            </a:r>
            <a:r>
              <a:rPr lang="zh-CN" altLang="en-US" dirty="0">
                <a:solidFill>
                  <a:srgbClr val="000000"/>
                </a:solidFill>
                <a:latin typeface="Verdana" panose="020B0604030504040204" pitchFamily="34" charset="0"/>
              </a:rPr>
              <a:t>是匹配模式，取值可以使用按位或运算符</a:t>
            </a:r>
            <a:r>
              <a:rPr lang="en-US" altLang="zh-CN" dirty="0">
                <a:solidFill>
                  <a:srgbClr val="000000"/>
                </a:solidFill>
                <a:latin typeface="Verdana" panose="020B0604030504040204" pitchFamily="34" charset="0"/>
              </a:rPr>
              <a:t>'|'</a:t>
            </a:r>
            <a:r>
              <a:rPr lang="zh-CN" altLang="en-US" dirty="0">
                <a:solidFill>
                  <a:srgbClr val="000000"/>
                </a:solidFill>
                <a:latin typeface="Verdana" panose="020B0604030504040204" pitchFamily="34" charset="0"/>
              </a:rPr>
              <a:t>表示同时生效，比如</a:t>
            </a:r>
            <a:r>
              <a:rPr lang="en-US" altLang="zh-CN" dirty="0" err="1">
                <a:solidFill>
                  <a:srgbClr val="000000"/>
                </a:solidFill>
                <a:latin typeface="Verdana" panose="020B0604030504040204" pitchFamily="34" charset="0"/>
              </a:rPr>
              <a:t>re.I</a:t>
            </a:r>
            <a:r>
              <a:rPr lang="en-US" altLang="zh-CN" dirty="0">
                <a:solidFill>
                  <a:srgbClr val="000000"/>
                </a:solidFill>
                <a:latin typeface="Verdana" panose="020B0604030504040204" pitchFamily="34" charset="0"/>
              </a:rPr>
              <a:t> | </a:t>
            </a:r>
            <a:r>
              <a:rPr lang="en-US" altLang="zh-CN" dirty="0" err="1">
                <a:solidFill>
                  <a:srgbClr val="000000"/>
                </a:solidFill>
                <a:latin typeface="Verdana" panose="020B0604030504040204" pitchFamily="34" charset="0"/>
              </a:rPr>
              <a:t>re.M</a:t>
            </a:r>
            <a:r>
              <a:rPr lang="zh-CN" altLang="en-US" dirty="0">
                <a:solidFill>
                  <a:srgbClr val="000000"/>
                </a:solidFill>
                <a:latin typeface="Verdana" panose="020B0604030504040204" pitchFamily="34" charset="0"/>
              </a:rPr>
              <a:t>。另外，你也可以在</a:t>
            </a:r>
            <a:r>
              <a:rPr lang="en-US" altLang="zh-CN" dirty="0">
                <a:solidFill>
                  <a:srgbClr val="000000"/>
                </a:solidFill>
                <a:latin typeface="Verdana" panose="020B0604030504040204" pitchFamily="34" charset="0"/>
              </a:rPr>
              <a:t>regex</a:t>
            </a:r>
            <a:r>
              <a:rPr lang="zh-CN" altLang="en-US" dirty="0">
                <a:solidFill>
                  <a:srgbClr val="000000"/>
                </a:solidFill>
                <a:latin typeface="Verdana" panose="020B0604030504040204" pitchFamily="34" charset="0"/>
              </a:rPr>
              <a:t>字符串中指定模式，比如</a:t>
            </a:r>
            <a:r>
              <a:rPr lang="en-US" altLang="zh-CN" dirty="0" err="1">
                <a:solidFill>
                  <a:srgbClr val="000000"/>
                </a:solidFill>
                <a:latin typeface="Verdana" panose="020B0604030504040204" pitchFamily="34" charset="0"/>
              </a:rPr>
              <a:t>re.compile</a:t>
            </a:r>
            <a:r>
              <a:rPr lang="en-US" altLang="zh-CN" dirty="0">
                <a:solidFill>
                  <a:srgbClr val="000000"/>
                </a:solidFill>
                <a:latin typeface="Verdana" panose="020B0604030504040204" pitchFamily="34" charset="0"/>
              </a:rPr>
              <a:t>('pattern', </a:t>
            </a:r>
            <a:r>
              <a:rPr lang="en-US" altLang="zh-CN" dirty="0" err="1" smtClean="0">
                <a:solidFill>
                  <a:srgbClr val="000000"/>
                </a:solidFill>
                <a:latin typeface="Verdana" panose="020B0604030504040204" pitchFamily="34" charset="0"/>
              </a:rPr>
              <a:t>re.I</a:t>
            </a:r>
            <a:r>
              <a:rPr lang="en-US" altLang="zh-CN" dirty="0" smtClean="0">
                <a:solidFill>
                  <a:srgbClr val="000000"/>
                </a:solidFill>
                <a:latin typeface="Verdana" panose="020B0604030504040204" pitchFamily="34" charset="0"/>
              </a:rPr>
              <a:t>)</a:t>
            </a:r>
            <a:r>
              <a:rPr lang="zh-CN" altLang="en-US" dirty="0">
                <a:solidFill>
                  <a:srgbClr val="000000"/>
                </a:solidFill>
                <a:latin typeface="Verdana" panose="020B0604030504040204" pitchFamily="34" charset="0"/>
              </a:rPr>
              <a:t>与</a:t>
            </a:r>
            <a:r>
              <a:rPr lang="en-US" altLang="zh-CN" dirty="0" err="1">
                <a:solidFill>
                  <a:srgbClr val="000000"/>
                </a:solidFill>
                <a:latin typeface="Verdana" panose="020B0604030504040204" pitchFamily="34" charset="0"/>
              </a:rPr>
              <a:t>re.compile</a:t>
            </a:r>
            <a:r>
              <a:rPr lang="en-US" altLang="zh-CN" dirty="0">
                <a:solidFill>
                  <a:srgbClr val="000000"/>
                </a:solidFill>
                <a:latin typeface="Verdana" panose="020B0604030504040204" pitchFamily="34" charset="0"/>
              </a:rPr>
              <a:t>('(?</a:t>
            </a:r>
            <a:r>
              <a:rPr lang="en-US" altLang="zh-CN" dirty="0" err="1" smtClean="0">
                <a:solidFill>
                  <a:srgbClr val="000000"/>
                </a:solidFill>
                <a:latin typeface="Verdana" panose="020B0604030504040204" pitchFamily="34" charset="0"/>
              </a:rPr>
              <a:t>i</a:t>
            </a:r>
            <a:r>
              <a:rPr lang="en-US" altLang="zh-CN" dirty="0" smtClean="0">
                <a:solidFill>
                  <a:srgbClr val="000000"/>
                </a:solidFill>
                <a:latin typeface="Verdana" panose="020B0604030504040204" pitchFamily="34" charset="0"/>
              </a:rPr>
              <a:t>)pattern</a:t>
            </a:r>
            <a:r>
              <a:rPr lang="en-US" altLang="zh-CN" dirty="0">
                <a:solidFill>
                  <a:srgbClr val="000000"/>
                </a:solidFill>
                <a:latin typeface="Verdana" panose="020B0604030504040204" pitchFamily="34" charset="0"/>
              </a:rPr>
              <a:t>')</a:t>
            </a:r>
            <a:r>
              <a:rPr lang="zh-CN" altLang="en-US" dirty="0">
                <a:solidFill>
                  <a:srgbClr val="000000"/>
                </a:solidFill>
                <a:latin typeface="Verdana" panose="020B0604030504040204" pitchFamily="34" charset="0"/>
              </a:rPr>
              <a:t>是等价的。 </a:t>
            </a:r>
            <a:br>
              <a:rPr lang="zh-CN" altLang="en-US" dirty="0">
                <a:solidFill>
                  <a:srgbClr val="000000"/>
                </a:solidFill>
                <a:latin typeface="Verdana" panose="020B0604030504040204" pitchFamily="34" charset="0"/>
              </a:rPr>
            </a:br>
            <a:endParaRPr lang="zh-CN" altLang="en-US" b="0" i="0" dirty="0">
              <a:solidFill>
                <a:srgbClr val="000000"/>
              </a:solidFill>
              <a:effectLst/>
              <a:latin typeface="Verdana" panose="020B0604030504040204" pitchFamily="34" charset="0"/>
            </a:endParaRPr>
          </a:p>
        </p:txBody>
      </p:sp>
      <p:pic>
        <p:nvPicPr>
          <p:cNvPr id="6" name="图片 5"/>
          <p:cNvPicPr>
            <a:picLocks noChangeAspect="1"/>
          </p:cNvPicPr>
          <p:nvPr/>
        </p:nvPicPr>
        <p:blipFill>
          <a:blip r:embed="rId4"/>
          <a:stretch>
            <a:fillRect/>
          </a:stretch>
        </p:blipFill>
        <p:spPr>
          <a:xfrm>
            <a:off x="0" y="1939945"/>
            <a:ext cx="6051430" cy="2514879"/>
          </a:xfrm>
          <a:prstGeom prst="rect">
            <a:avLst/>
          </a:prstGeom>
        </p:spPr>
      </p:pic>
    </p:spTree>
    <p:extLst>
      <p:ext uri="{BB962C8B-B14F-4D97-AF65-F5344CB8AC3E}">
        <p14:creationId xmlns:p14="http://schemas.microsoft.com/office/powerpoint/2010/main" val="3894388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模板页面">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821</TotalTime>
  <Words>2084</Words>
  <Application>Microsoft Office PowerPoint</Application>
  <PresentationFormat>宽屏</PresentationFormat>
  <Paragraphs>287</Paragraphs>
  <Slides>17</Slides>
  <Notes>17</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17</vt:i4>
      </vt:variant>
    </vt:vector>
  </HeadingPairs>
  <TitlesOfParts>
    <vt:vector size="30" baseType="lpstr">
      <vt:lpstr>Microsoft Yahei</vt:lpstr>
      <vt:lpstr>Open Sans</vt:lpstr>
      <vt:lpstr>宋体</vt:lpstr>
      <vt:lpstr>Microsoft YaHei</vt:lpstr>
      <vt:lpstr>Microsoft YaHei</vt:lpstr>
      <vt:lpstr>Arial</vt:lpstr>
      <vt:lpstr>Calibri</vt:lpstr>
      <vt:lpstr>Century Gothic</vt:lpstr>
      <vt:lpstr>Segoe UI</vt:lpstr>
      <vt:lpstr>Segoe UI Light</vt:lpstr>
      <vt:lpstr>Verdana</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Windows User</cp:lastModifiedBy>
  <cp:revision>167</cp:revision>
  <dcterms:created xsi:type="dcterms:W3CDTF">2015-08-18T02:51:41Z</dcterms:created>
  <dcterms:modified xsi:type="dcterms:W3CDTF">2017-03-15T16:47:09Z</dcterms:modified>
  <cp:category/>
</cp:coreProperties>
</file>

<file path=docProps/thumbnail.jpeg>
</file>